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8" r:id="rId25"/>
    <p:sldId id="289" r:id="rId26"/>
    <p:sldId id="290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50FF-9309-43AC-88E5-56170065CFF8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3270-2A8C-427C-AE85-4219F25DB4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3270-2A8C-427C-AE85-4219F25DB47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007BB9-EBF2-4FB3-AD16-2A635724FB82}" type="datetimeFigureOut">
              <a:rPr lang="pl-PL" smtClean="0"/>
              <a:pPr/>
              <a:t>2012-11-07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58EFB0-6111-479A-B99A-A40069D38C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2880320"/>
          </a:xfrm>
        </p:spPr>
        <p:txBody>
          <a:bodyPr/>
          <a:lstStyle/>
          <a:p>
            <a:pPr algn="ctr"/>
            <a:r>
              <a:rPr lang="pl-PL" dirty="0" smtClean="0"/>
              <a:t> „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truth</a:t>
            </a:r>
            <a:r>
              <a:rPr lang="pl-PL" i="1" dirty="0" smtClean="0"/>
              <a:t> </a:t>
            </a:r>
            <a:r>
              <a:rPr lang="pl-PL" i="1" dirty="0" err="1" smtClean="0"/>
              <a:t>is</a:t>
            </a:r>
            <a:r>
              <a:rPr lang="pl-PL" i="1" dirty="0" smtClean="0"/>
              <a:t> </a:t>
            </a:r>
            <a:r>
              <a:rPr lang="pl-PL" i="1" dirty="0" err="1" smtClean="0"/>
              <a:t>written</a:t>
            </a:r>
            <a:r>
              <a:rPr lang="pl-PL" i="1" dirty="0" smtClean="0"/>
              <a:t> </a:t>
            </a:r>
            <a:r>
              <a:rPr lang="pl-PL" i="1" dirty="0" err="1" smtClean="0"/>
              <a:t>all</a:t>
            </a:r>
            <a:r>
              <a:rPr lang="pl-PL" i="1" dirty="0" smtClean="0"/>
              <a:t> </a:t>
            </a:r>
            <a:r>
              <a:rPr lang="pl-PL" i="1" dirty="0" err="1" smtClean="0"/>
              <a:t>over</a:t>
            </a:r>
            <a:r>
              <a:rPr lang="pl-PL" i="1" dirty="0" smtClean="0"/>
              <a:t> </a:t>
            </a:r>
            <a:r>
              <a:rPr lang="pl-PL" i="1" dirty="0" err="1" smtClean="0"/>
              <a:t>our</a:t>
            </a:r>
            <a:r>
              <a:rPr lang="pl-PL" i="1" dirty="0" smtClean="0"/>
              <a:t> </a:t>
            </a:r>
            <a:r>
              <a:rPr lang="pl-PL" i="1" dirty="0" err="1" smtClean="0"/>
              <a:t>faces</a:t>
            </a:r>
            <a:r>
              <a:rPr lang="pl-PL" dirty="0" smtClean="0"/>
              <a:t>”</a:t>
            </a:r>
          </a:p>
          <a:p>
            <a:pPr algn="ctr"/>
            <a:r>
              <a:rPr lang="pl-PL" sz="1600" dirty="0" smtClean="0"/>
              <a:t>				     </a:t>
            </a:r>
          </a:p>
          <a:p>
            <a:pPr algn="ctr"/>
            <a:r>
              <a:rPr lang="pl-PL" sz="1600" dirty="0" smtClean="0"/>
              <a:t>				Dr Paul </a:t>
            </a:r>
            <a:r>
              <a:rPr lang="pl-PL" sz="1600" dirty="0" err="1" smtClean="0"/>
              <a:t>Ekman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553344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dirty="0" err="1" smtClean="0"/>
              <a:t>Mikroekspresje</a:t>
            </a:r>
            <a:endParaRPr lang="pl-PL" dirty="0"/>
          </a:p>
        </p:txBody>
      </p:sp>
      <p:pic>
        <p:nvPicPr>
          <p:cNvPr id="4" name="Obraz 3" descr="lie-to-me-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ge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-4370"/>
            <a:ext cx="5325199" cy="6862370"/>
          </a:xfrm>
          <a:prstGeom prst="rect">
            <a:avLst/>
          </a:prstGeom>
        </p:spPr>
      </p:pic>
      <p:sp>
        <p:nvSpPr>
          <p:cNvPr id="9" name="Strzałka w prawo 8"/>
          <p:cNvSpPr/>
          <p:nvPr/>
        </p:nvSpPr>
        <p:spPr>
          <a:xfrm>
            <a:off x="2339752" y="27809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211960" y="177281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ger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-16210"/>
            <a:ext cx="5316056" cy="687421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3059832" y="501317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4355976" y="17728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ger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-28130"/>
            <a:ext cx="5306911" cy="6886130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3563888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635896" y="479715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3563888" y="544522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angrypu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216" y="0"/>
            <a:ext cx="4389784" cy="5267741"/>
          </a:xfrm>
          <a:prstGeom prst="rect">
            <a:avLst/>
          </a:prstGeom>
        </p:spPr>
      </p:pic>
      <p:pic>
        <p:nvPicPr>
          <p:cNvPr id="6" name="Obraz 5" descr="angrycape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39727"/>
            <a:ext cx="5360813" cy="4818273"/>
          </a:xfrm>
          <a:prstGeom prst="rect">
            <a:avLst/>
          </a:prstGeom>
        </p:spPr>
      </p:pic>
      <p:pic>
        <p:nvPicPr>
          <p:cNvPr id="4" name="Obraz 3" descr="gniewtusk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268760"/>
            <a:ext cx="7668344" cy="421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864096"/>
          </a:xfrm>
        </p:spPr>
        <p:txBody>
          <a:bodyPr/>
          <a:lstStyle/>
          <a:p>
            <a:pPr algn="ctr"/>
            <a:r>
              <a:rPr lang="pl-PL" dirty="0" smtClean="0"/>
              <a:t>Zaskoczenie i Strach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61662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 Często mylone ze sobą emocje (w kulturach niepiśmiennych w ogóle nierozróżniane)</a:t>
            </a:r>
          </a:p>
          <a:p>
            <a:r>
              <a:rPr lang="pl-PL" dirty="0" smtClean="0"/>
              <a:t> </a:t>
            </a:r>
            <a:r>
              <a:rPr lang="pl-PL" b="1" dirty="0" smtClean="0"/>
              <a:t>Zaskoczenie</a:t>
            </a:r>
            <a:r>
              <a:rPr lang="pl-PL" dirty="0" smtClean="0"/>
              <a:t> – najkrótsza emocja (ciężko wskazać </a:t>
            </a:r>
            <a:r>
              <a:rPr lang="pl-PL" dirty="0" err="1" smtClean="0"/>
              <a:t>autoewaluator</a:t>
            </a:r>
            <a:r>
              <a:rPr lang="pl-PL" dirty="0" smtClean="0"/>
              <a:t> – po prostu coś       </a:t>
            </a:r>
            <a:br>
              <a:rPr lang="pl-PL" dirty="0" smtClean="0"/>
            </a:br>
            <a:r>
              <a:rPr lang="pl-PL" dirty="0" smtClean="0"/>
              <a:t> niespodziewanego) – szybko przechodzi w inną emocję</a:t>
            </a:r>
          </a:p>
          <a:p>
            <a:r>
              <a:rPr lang="pl-PL" dirty="0" smtClean="0"/>
              <a:t> Uniwersalny </a:t>
            </a:r>
            <a:r>
              <a:rPr lang="pl-PL" b="1" dirty="0" err="1" smtClean="0"/>
              <a:t>autoewaluator</a:t>
            </a:r>
            <a:r>
              <a:rPr lang="pl-PL" b="1" dirty="0" smtClean="0"/>
              <a:t> przy strachu </a:t>
            </a:r>
            <a:r>
              <a:rPr lang="pl-PL" dirty="0" smtClean="0"/>
              <a:t>– zagrożenie fizyczne bądź psychiczne</a:t>
            </a:r>
          </a:p>
          <a:p>
            <a:endParaRPr lang="pl-PL" dirty="0" smtClean="0"/>
          </a:p>
          <a:p>
            <a:r>
              <a:rPr lang="pl-PL" b="1" dirty="0" smtClean="0"/>
              <a:t>  Oznaki strachu:</a:t>
            </a:r>
          </a:p>
          <a:p>
            <a:pPr>
              <a:buFontTx/>
              <a:buChar char="-"/>
            </a:pPr>
            <a:r>
              <a:rPr lang="pl-PL" dirty="0" smtClean="0"/>
              <a:t> Podniesienie górnych powiek (do granicy maksimum)</a:t>
            </a:r>
          </a:p>
          <a:p>
            <a:pPr>
              <a:buFontTx/>
              <a:buChar char="-"/>
            </a:pPr>
            <a:r>
              <a:rPr lang="pl-PL" dirty="0" smtClean="0"/>
              <a:t> Uniesienie brwi i ściągniecie ku sobie</a:t>
            </a:r>
          </a:p>
          <a:p>
            <a:pPr>
              <a:buFontTx/>
              <a:buChar char="-"/>
            </a:pPr>
            <a:r>
              <a:rPr lang="pl-PL" dirty="0" smtClean="0"/>
              <a:t> Rozciągniecie poziome (w stronę uszu) warg</a:t>
            </a:r>
          </a:p>
          <a:p>
            <a:pPr>
              <a:buFontTx/>
              <a:buChar char="-"/>
            </a:pPr>
            <a:r>
              <a:rPr lang="pl-PL" dirty="0" smtClean="0"/>
              <a:t> Cofnięcie podbródka</a:t>
            </a:r>
          </a:p>
          <a:p>
            <a:pPr>
              <a:buFontTx/>
              <a:buChar char="-"/>
            </a:pPr>
            <a:r>
              <a:rPr lang="pl-PL" dirty="0" smtClean="0"/>
              <a:t> Napięcie dolnych powiek (bardzo ważna i wiarygodna oznaka!)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b="1" dirty="0" smtClean="0"/>
              <a:t>Oznaki zaskoczenia:</a:t>
            </a:r>
          </a:p>
          <a:p>
            <a:pPr>
              <a:buFontTx/>
              <a:buChar char="-"/>
            </a:pPr>
            <a:r>
              <a:rPr lang="pl-PL" dirty="0" smtClean="0"/>
              <a:t>Podniesienie górnych powiek (do granicy maksimum)</a:t>
            </a:r>
          </a:p>
          <a:p>
            <a:pPr>
              <a:buFontTx/>
              <a:buChar char="-"/>
            </a:pPr>
            <a:r>
              <a:rPr lang="pl-PL" dirty="0" smtClean="0"/>
              <a:t>Uniesienie brwi, ale bez ich ściągania (rozluźnienie)</a:t>
            </a:r>
          </a:p>
          <a:p>
            <a:pPr>
              <a:buFontTx/>
              <a:buChar char="-"/>
            </a:pPr>
            <a:r>
              <a:rPr lang="pl-PL" dirty="0" smtClean="0"/>
              <a:t>Otwarcie ust, opadniecie szczęki na dół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smtClean="0"/>
              <a:t> Dodatkowe oznaki behawioralne strachu:</a:t>
            </a:r>
          </a:p>
          <a:p>
            <a:r>
              <a:rPr lang="pl-PL" dirty="0" smtClean="0"/>
              <a:t>- przyspieszenie tętna oraz oddechu, podniesiony głos, zimne ręce (krew „odpływa”, do nóg), zamarcie w miejscu (lub cofnięcie)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trach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266207" cy="5497689"/>
          </a:xfrm>
          <a:prstGeom prst="rect">
            <a:avLst/>
          </a:prstGeom>
        </p:spPr>
      </p:pic>
      <p:pic>
        <p:nvPicPr>
          <p:cNvPr id="5" name="Obraz 4" descr="zaskoczeni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4320480" cy="5548562"/>
          </a:xfrm>
          <a:prstGeom prst="rect">
            <a:avLst/>
          </a:prstGeom>
        </p:spPr>
      </p:pic>
      <p:sp>
        <p:nvSpPr>
          <p:cNvPr id="7" name="Strzałka w dół 6"/>
          <p:cNvSpPr/>
          <p:nvPr/>
        </p:nvSpPr>
        <p:spPr>
          <a:xfrm>
            <a:off x="5796136" y="162880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7524328" y="17008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1835696" y="184482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2627784" y="177281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zaskoczeni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257105" cy="5543105"/>
          </a:xfrm>
          <a:prstGeom prst="rect">
            <a:avLst/>
          </a:prstGeom>
        </p:spPr>
      </p:pic>
      <p:pic>
        <p:nvPicPr>
          <p:cNvPr id="6" name="Obraz 5" descr="fea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4248472" cy="5493714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>
            <a:off x="1403648" y="155679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2627784" y="155679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5940152" y="148478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7236296" y="148478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899592" y="45811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539552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>
            <a:off x="5148064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5508104" y="429309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saddam f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-315416"/>
            <a:ext cx="5524500" cy="3676650"/>
          </a:xfrm>
          <a:prstGeom prst="rect">
            <a:avLst/>
          </a:prstGeom>
        </p:spPr>
      </p:pic>
      <p:pic>
        <p:nvPicPr>
          <p:cNvPr id="6" name="Obraz 5" descr="k,MzgzNjEyNjQsNDUxMDMwNTA=,f,Przebudzony_-_wystraszony._Koszmarne_sny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4641304" cy="4270000"/>
          </a:xfrm>
          <a:prstGeom prst="rect">
            <a:avLst/>
          </a:prstGeom>
        </p:spPr>
      </p:pic>
      <p:pic>
        <p:nvPicPr>
          <p:cNvPr id="7" name="Obraz 6" descr="290212_the_scared_gamer_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88840"/>
            <a:ext cx="5144363" cy="4286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romney h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3392" cy="5433392"/>
          </a:xfrm>
          <a:prstGeom prst="rect">
            <a:avLst/>
          </a:prstGeom>
        </p:spPr>
      </p:pic>
      <p:pic>
        <p:nvPicPr>
          <p:cNvPr id="7" name="Obraz 6" descr="surprised%20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974308"/>
            <a:ext cx="5765696" cy="4883692"/>
          </a:xfrm>
          <a:prstGeom prst="rect">
            <a:avLst/>
          </a:prstGeom>
        </p:spPr>
      </p:pic>
      <p:pic>
        <p:nvPicPr>
          <p:cNvPr id="6" name="Obraz 5" descr="mourinho-sh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32656"/>
            <a:ext cx="590465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864096"/>
          </a:xfrm>
        </p:spPr>
        <p:txBody>
          <a:bodyPr/>
          <a:lstStyle/>
          <a:p>
            <a:pPr algn="ctr"/>
            <a:r>
              <a:rPr lang="pl-PL" sz="4400" dirty="0" smtClean="0"/>
              <a:t>Wstręt i Pogarda/Lekceważenie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Generalny </a:t>
            </a:r>
            <a:r>
              <a:rPr lang="pl-PL" dirty="0" err="1" smtClean="0"/>
              <a:t>autoewaluator</a:t>
            </a:r>
            <a:r>
              <a:rPr lang="pl-PL" dirty="0" smtClean="0"/>
              <a:t>: wydzieliny ciała, „specyficzne jedzenie” </a:t>
            </a:r>
          </a:p>
          <a:p>
            <a:r>
              <a:rPr lang="pl-PL" dirty="0" smtClean="0"/>
              <a:t>Może też odnosić się do ludzi, ich zachowania czy prezentowanych wartości</a:t>
            </a:r>
          </a:p>
          <a:p>
            <a:r>
              <a:rPr lang="pl-PL" dirty="0" smtClean="0"/>
              <a:t>Bardzo często mylony z gniewem (lecz w przeciwieństwie do niego </a:t>
            </a:r>
            <a:r>
              <a:rPr lang="pl-PL" b="1" dirty="0" smtClean="0"/>
              <a:t>nie ma </a:t>
            </a:r>
          </a:p>
          <a:p>
            <a:r>
              <a:rPr lang="pl-PL" b="1" dirty="0" smtClean="0"/>
              <a:t>ściągnięcia brwi ku sobie oraz zaciśnięcia ust)</a:t>
            </a:r>
          </a:p>
          <a:p>
            <a:endParaRPr lang="pl-PL" dirty="0" smtClean="0"/>
          </a:p>
          <a:p>
            <a:r>
              <a:rPr lang="pl-PL" dirty="0" smtClean="0"/>
              <a:t>Lekceważenie – pojawia się często z inną towarzyszącą jej emocją taką jak gniew lub radość  </a:t>
            </a:r>
            <a:r>
              <a:rPr lang="pl-PL" b="1" dirty="0" smtClean="0"/>
              <a:t>!wyłącznie w stosunku do ludzi i ich zachowań, nigdy zaś do zapachów czy pokarmów!</a:t>
            </a:r>
          </a:p>
          <a:p>
            <a:endParaRPr lang="pl-PL" dirty="0" smtClean="0"/>
          </a:p>
          <a:p>
            <a:r>
              <a:rPr lang="pl-PL" b="1" dirty="0" smtClean="0"/>
              <a:t>Oznaki wstrętu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Podniesienie górnej wargi do góry (do maksimum);</a:t>
            </a:r>
          </a:p>
          <a:p>
            <a:pPr>
              <a:buFontTx/>
              <a:buChar char="-"/>
            </a:pPr>
            <a:r>
              <a:rPr lang="pl-PL" dirty="0" smtClean="0"/>
              <a:t>Podniesienie dolnej wargi (wraz z jej wysunięciem do przodu);</a:t>
            </a:r>
          </a:p>
          <a:p>
            <a:pPr>
              <a:buFontTx/>
              <a:buChar char="-"/>
            </a:pPr>
            <a:r>
              <a:rPr lang="pl-PL" dirty="0" smtClean="0"/>
              <a:t>Uniesienie skrzydełek nosa</a:t>
            </a:r>
          </a:p>
          <a:p>
            <a:pPr>
              <a:buFontTx/>
              <a:buChar char="-"/>
            </a:pPr>
            <a:r>
              <a:rPr lang="pl-PL" dirty="0" smtClean="0"/>
              <a:t>Charakterystyczne zmarszczki na nosie  i jego bocznych ścianach (tzw. „kurze łapki”) – spowodowane uniesieniem policzków i obniżeniem brwi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b="1" dirty="0" smtClean="0"/>
              <a:t>Oznaki pogardy:</a:t>
            </a:r>
          </a:p>
          <a:p>
            <a:pPr>
              <a:buFontTx/>
              <a:buChar char="-"/>
            </a:pPr>
            <a:r>
              <a:rPr lang="pl-PL" dirty="0" smtClean="0"/>
              <a:t>Napięcie i uniesienie kącika(!) ust</a:t>
            </a:r>
          </a:p>
          <a:p>
            <a:pPr>
              <a:buFontTx/>
              <a:buChar char="-"/>
            </a:pPr>
            <a:r>
              <a:rPr lang="pl-PL" dirty="0" smtClean="0"/>
              <a:t>Uniesienie górnej wargi</a:t>
            </a:r>
          </a:p>
          <a:p>
            <a:pPr>
              <a:buFontTx/>
              <a:buChar char="-"/>
            </a:pPr>
            <a:r>
              <a:rPr lang="pl-PL" dirty="0" smtClean="0"/>
              <a:t>Jedyna </a:t>
            </a:r>
            <a:r>
              <a:rPr lang="pl-PL" dirty="0" err="1" smtClean="0"/>
              <a:t>mikroekspresja</a:t>
            </a:r>
            <a:r>
              <a:rPr lang="pl-PL" dirty="0" smtClean="0"/>
              <a:t>, która jest jednostronna (bardzo ważne)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smtClean="0"/>
              <a:t>Dodatkowe oznaki behawioralne:</a:t>
            </a:r>
          </a:p>
          <a:p>
            <a:r>
              <a:rPr lang="pl-PL" dirty="0" smtClean="0"/>
              <a:t>Odwrócenie wzroku od obiektu (wstręt), uniesienie głowy (lekceważenie)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96752"/>
          </a:xfrm>
        </p:spPr>
        <p:txBody>
          <a:bodyPr/>
          <a:lstStyle/>
          <a:p>
            <a:pPr algn="ctr"/>
            <a:r>
              <a:rPr lang="pl-PL" dirty="0" smtClean="0"/>
              <a:t>Plan Referatu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53650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sz="2800" dirty="0" err="1" smtClean="0"/>
              <a:t>Mikroekspresje</a:t>
            </a:r>
            <a:r>
              <a:rPr lang="pl-PL" sz="2800" dirty="0" smtClean="0"/>
              <a:t> – wiadomości ogólne </a:t>
            </a:r>
          </a:p>
          <a:p>
            <a:pPr marL="457200" indent="-457200">
              <a:buAutoNum type="arabicPeriod"/>
            </a:pPr>
            <a:endParaRPr lang="pl-PL" sz="2800" dirty="0" smtClean="0"/>
          </a:p>
          <a:p>
            <a:pPr marL="457200" indent="-457200">
              <a:buFont typeface="Wingdings 2"/>
              <a:buAutoNum type="arabicPeriod"/>
            </a:pPr>
            <a:r>
              <a:rPr lang="pl-PL" sz="2800" dirty="0" smtClean="0"/>
              <a:t>Wyrazy mimiczne – 7 emocji  </a:t>
            </a:r>
            <a:br>
              <a:rPr lang="pl-PL" sz="2800" dirty="0" smtClean="0"/>
            </a:br>
            <a:r>
              <a:rPr lang="pl-PL" sz="2800" dirty="0" smtClean="0"/>
              <a:t>i odpowiednie ekspresje (przykłady)</a:t>
            </a:r>
          </a:p>
          <a:p>
            <a:pPr marL="457200" indent="-457200">
              <a:buAutoNum type="arabicPeriod"/>
            </a:pPr>
            <a:endParaRPr lang="pl-PL" sz="2800" dirty="0" smtClean="0"/>
          </a:p>
          <a:p>
            <a:pPr marL="457200" indent="-457200">
              <a:buFont typeface="Wingdings 2"/>
              <a:buAutoNum type="arabicPeriod"/>
            </a:pPr>
            <a:r>
              <a:rPr lang="pl-PL" sz="2800" dirty="0" smtClean="0"/>
              <a:t>Zastosowanie w kryminalistyce </a:t>
            </a:r>
            <a:br>
              <a:rPr lang="pl-PL" sz="2800" dirty="0" smtClean="0"/>
            </a:br>
            <a:r>
              <a:rPr lang="pl-PL" sz="2800" dirty="0" smtClean="0"/>
              <a:t>(i nie tylko)</a:t>
            </a:r>
          </a:p>
          <a:p>
            <a:pPr marL="457200" indent="-457200">
              <a:buAutoNum type="arabicPeriod"/>
            </a:pPr>
            <a:endParaRPr lang="pl-PL" sz="2800" dirty="0" smtClean="0"/>
          </a:p>
          <a:p>
            <a:pPr marL="457200" indent="-457200"/>
            <a:r>
              <a:rPr lang="pl-PL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ste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386"/>
            <a:ext cx="5328592" cy="6843227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3419872" y="306896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2987824" y="400506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stee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" y="-16210"/>
            <a:ext cx="5316056" cy="687421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3563888" y="285293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3059832" y="43651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stet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" y="-16210"/>
            <a:ext cx="5316056" cy="687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NicolasSarkozyDisgus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5940660" cy="3168352"/>
          </a:xfrm>
          <a:prstGeom prst="rect">
            <a:avLst/>
          </a:prstGeom>
        </p:spPr>
      </p:pic>
      <p:pic>
        <p:nvPicPr>
          <p:cNvPr id="5" name="Obraz 4" descr="disgus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573016"/>
            <a:ext cx="5605066" cy="3081288"/>
          </a:xfrm>
          <a:prstGeom prst="rect">
            <a:avLst/>
          </a:prstGeom>
        </p:spPr>
      </p:pic>
      <p:pic>
        <p:nvPicPr>
          <p:cNvPr id="6" name="Obraz 5" descr="1311948270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3579086" cy="445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ogarda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256" y="0"/>
            <a:ext cx="5067488" cy="6858000"/>
          </a:xfrm>
          <a:prstGeom prst="rect">
            <a:avLst/>
          </a:prstGeom>
        </p:spPr>
      </p:pic>
      <p:sp>
        <p:nvSpPr>
          <p:cNvPr id="6" name="Strzałka w dół 5"/>
          <p:cNvSpPr/>
          <p:nvPr/>
        </p:nvSpPr>
        <p:spPr>
          <a:xfrm>
            <a:off x="5364088" y="407707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pogarda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26621"/>
            <a:ext cx="5060280" cy="6831379"/>
          </a:xfrm>
          <a:prstGeom prst="rect">
            <a:avLst/>
          </a:prstGeom>
        </p:spPr>
      </p:pic>
      <p:sp>
        <p:nvSpPr>
          <p:cNvPr id="5" name="Strzałka w dół 4"/>
          <p:cNvSpPr/>
          <p:nvPr/>
        </p:nvSpPr>
        <p:spPr>
          <a:xfrm>
            <a:off x="5148064" y="407707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05PeB-6Fri_cowell-contem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3114675"/>
          </a:xfrm>
          <a:prstGeom prst="rect">
            <a:avLst/>
          </a:prstGeom>
        </p:spPr>
      </p:pic>
      <p:pic>
        <p:nvPicPr>
          <p:cNvPr id="4" name="Obraz 3" descr="contempt_b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623966" cy="5374866"/>
          </a:xfrm>
          <a:prstGeom prst="rect">
            <a:avLst/>
          </a:prstGeom>
        </p:spPr>
      </p:pic>
      <p:pic>
        <p:nvPicPr>
          <p:cNvPr id="6" name="Obraz 5" descr="bitch-fun-happy-photography-sheldon-Favim.com-401683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000" y="620688"/>
            <a:ext cx="6747916" cy="530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008112"/>
          </a:xfrm>
        </p:spPr>
        <p:txBody>
          <a:bodyPr/>
          <a:lstStyle/>
          <a:p>
            <a:pPr algn="ctr"/>
            <a:r>
              <a:rPr lang="pl-PL" dirty="0" smtClean="0"/>
              <a:t>Radość/Szczęście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12968" cy="468052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Generalny </a:t>
            </a:r>
            <a:r>
              <a:rPr lang="pl-PL" dirty="0" err="1" smtClean="0"/>
              <a:t>autoewaluator</a:t>
            </a:r>
            <a:r>
              <a:rPr lang="pl-PL" dirty="0" smtClean="0"/>
              <a:t> – narodziny oczekiwanego dziecka, </a:t>
            </a:r>
          </a:p>
          <a:p>
            <a:r>
              <a:rPr lang="pl-PL" dirty="0" smtClean="0"/>
              <a:t>spotkanie z przyjaciółmi/ukochanym/ukochaną</a:t>
            </a:r>
          </a:p>
          <a:p>
            <a:r>
              <a:rPr lang="pl-PL" dirty="0" smtClean="0"/>
              <a:t>16 odmian tej emocji i 18 odmian prawdziwego uśmiechu</a:t>
            </a:r>
          </a:p>
          <a:p>
            <a:r>
              <a:rPr lang="pl-PL" dirty="0" smtClean="0"/>
              <a:t>Najbardziej rozpoznawana emocja – z odległości 90 m. (choć często fałszowana </a:t>
            </a:r>
            <a:br>
              <a:rPr lang="pl-PL" dirty="0" smtClean="0"/>
            </a:br>
            <a:r>
              <a:rPr lang="pl-PL" dirty="0" smtClean="0"/>
              <a:t>i wykorzystywana jako maska)</a:t>
            </a:r>
          </a:p>
          <a:p>
            <a:r>
              <a:rPr lang="pl-PL" dirty="0" err="1" smtClean="0"/>
              <a:t>Duchenne</a:t>
            </a:r>
            <a:r>
              <a:rPr lang="pl-PL" dirty="0" smtClean="0"/>
              <a:t> de </a:t>
            </a:r>
            <a:r>
              <a:rPr lang="pl-PL" dirty="0" err="1" smtClean="0"/>
              <a:t>Bologne</a:t>
            </a:r>
            <a:r>
              <a:rPr lang="pl-PL" dirty="0" smtClean="0"/>
              <a:t> („uśmiech </a:t>
            </a:r>
            <a:r>
              <a:rPr lang="pl-PL" dirty="0" err="1" smtClean="0"/>
              <a:t>Duchenne’a</a:t>
            </a:r>
            <a:r>
              <a:rPr lang="pl-PL" dirty="0" smtClean="0"/>
              <a:t>” – uśmiech prawdziwy)</a:t>
            </a:r>
          </a:p>
          <a:p>
            <a:endParaRPr lang="pl-PL" dirty="0" smtClean="0"/>
          </a:p>
          <a:p>
            <a:r>
              <a:rPr lang="pl-PL" b="1" dirty="0" smtClean="0"/>
              <a:t>Oznaki radości:</a:t>
            </a:r>
          </a:p>
          <a:p>
            <a:pPr>
              <a:buFontTx/>
              <a:buChar char="-"/>
            </a:pPr>
            <a:r>
              <a:rPr lang="pl-PL" dirty="0" smtClean="0"/>
              <a:t>Mięsień okrężny oka - napięty (szczególnie wiarygodny) – powoduje powstanie na zewnątrz oczodołów kurzych łapek i uniesienie policzków;</a:t>
            </a:r>
          </a:p>
          <a:p>
            <a:pPr>
              <a:buFontTx/>
              <a:buChar char="-"/>
            </a:pPr>
            <a:r>
              <a:rPr lang="pl-PL" dirty="0" smtClean="0"/>
              <a:t>Lekkie obniżenie brwi</a:t>
            </a:r>
          </a:p>
          <a:p>
            <a:pPr>
              <a:buFontTx/>
              <a:buChar char="-"/>
            </a:pPr>
            <a:r>
              <a:rPr lang="pl-PL" dirty="0" smtClean="0"/>
              <a:t>obniżenie fałdy górnej powieki – skóry między brwią a powieką (znaczenie przy szerokich uśmiechach)</a:t>
            </a:r>
          </a:p>
          <a:p>
            <a:pPr>
              <a:buFontTx/>
              <a:buChar char="-"/>
            </a:pPr>
            <a:r>
              <a:rPr lang="pl-PL" dirty="0" smtClean="0"/>
              <a:t>Mięsień jarzmowy większy powoduje uśmiech (a nie mięsień śmiechowy)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usmie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34344" cy="6850614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1763688" y="25649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2339752" y="35010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788024" y="263691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usmiech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66945" cy="685800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1835696" y="27809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4355976" y="306896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008112"/>
          </a:xfrm>
        </p:spPr>
        <p:txBody>
          <a:bodyPr/>
          <a:lstStyle/>
          <a:p>
            <a:pPr algn="ctr"/>
            <a:r>
              <a:rPr lang="pl-PL" sz="4000" dirty="0" err="1" smtClean="0"/>
              <a:t>Mikroekspresje</a:t>
            </a:r>
            <a:r>
              <a:rPr lang="pl-PL" sz="4000" dirty="0" smtClean="0"/>
              <a:t> – informacje ogólne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8712968" cy="4608512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err="1" smtClean="0"/>
              <a:t>Mikroekspresje</a:t>
            </a:r>
            <a:r>
              <a:rPr lang="pl-PL" dirty="0" smtClean="0"/>
              <a:t> – bardzo szybkie, trwające od 1/25 do ¼ sekundy ruchy mimiczne, stanowiące niewerbalną oznakę represji (w sytuacji kiedy nie uświadamiamy sobie uczucia) lub tłumienia emocji (człowiek wie jak się czuję)</a:t>
            </a:r>
          </a:p>
          <a:p>
            <a:endParaRPr lang="pl-PL" dirty="0" smtClean="0"/>
          </a:p>
          <a:p>
            <a:r>
              <a:rPr lang="pl-PL" dirty="0" smtClean="0"/>
              <a:t>Ernest </a:t>
            </a:r>
            <a:r>
              <a:rPr lang="pl-PL" dirty="0" err="1" smtClean="0"/>
              <a:t>Hagard</a:t>
            </a:r>
            <a:r>
              <a:rPr lang="pl-PL" dirty="0" smtClean="0"/>
              <a:t> i Kenneth </a:t>
            </a:r>
            <a:r>
              <a:rPr lang="pl-PL" dirty="0" err="1" smtClean="0"/>
              <a:t>Isaacs</a:t>
            </a:r>
            <a:r>
              <a:rPr lang="pl-PL" dirty="0" smtClean="0"/>
              <a:t> – pierwsze zauważenie </a:t>
            </a:r>
            <a:r>
              <a:rPr lang="pl-PL" dirty="0" err="1" smtClean="0"/>
              <a:t>mikroekspresji</a:t>
            </a:r>
            <a:endParaRPr lang="pl-PL" dirty="0" smtClean="0"/>
          </a:p>
          <a:p>
            <a:r>
              <a:rPr lang="pl-PL" dirty="0" smtClean="0"/>
              <a:t>Praktyczny opis i zastosowanie – Paul </a:t>
            </a:r>
            <a:r>
              <a:rPr lang="pl-PL" dirty="0" err="1" smtClean="0"/>
              <a:t>Ekman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Uniwersalizm </a:t>
            </a:r>
            <a:r>
              <a:rPr lang="pl-PL" dirty="0" err="1" smtClean="0"/>
              <a:t>mikroekspresji</a:t>
            </a:r>
            <a:r>
              <a:rPr lang="pl-PL" dirty="0" smtClean="0"/>
              <a:t> – eksperymenty w Papui Nowej Gwinei, następnie w Argentynie, Japonii, Brazylii, Stanach Zjednoczonych </a:t>
            </a:r>
          </a:p>
          <a:p>
            <a:endParaRPr lang="pl-PL" dirty="0" smtClean="0"/>
          </a:p>
          <a:p>
            <a:r>
              <a:rPr lang="pl-PL" dirty="0" err="1" smtClean="0"/>
              <a:t>Mikroekspresje</a:t>
            </a:r>
            <a:r>
              <a:rPr lang="pl-PL" dirty="0" smtClean="0"/>
              <a:t> są nie tylko uniwersalne, ale również wrodzone </a:t>
            </a:r>
            <a:br>
              <a:rPr lang="pl-PL" dirty="0" smtClean="0"/>
            </a:br>
            <a:r>
              <a:rPr lang="pl-PL" dirty="0" smtClean="0"/>
              <a:t>(niewidome dzieci)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dirty="0" err="1" smtClean="0"/>
              <a:t>Ilustratory</a:t>
            </a:r>
            <a:r>
              <a:rPr lang="pl-PL" dirty="0" smtClean="0"/>
              <a:t>, emblematy, manipulatory, </a:t>
            </a:r>
            <a:r>
              <a:rPr lang="pl-PL" dirty="0" err="1" smtClean="0"/>
              <a:t>manieryzmy</a:t>
            </a:r>
            <a:r>
              <a:rPr lang="pl-PL" dirty="0" smtClean="0"/>
              <a:t>, sygnały konwersacyjne (WAŻNE - nie każdy ruch mimiczny jest </a:t>
            </a:r>
            <a:r>
              <a:rPr lang="pl-PL" dirty="0" err="1" smtClean="0"/>
              <a:t>mikroekspresją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usmiech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095" y="-4372"/>
            <a:ext cx="5325201" cy="686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ztuczny usmiec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8937" y="0"/>
            <a:ext cx="5735063" cy="3816424"/>
          </a:xfrm>
          <a:prstGeom prst="rect">
            <a:avLst/>
          </a:prstGeom>
        </p:spPr>
      </p:pic>
      <p:pic>
        <p:nvPicPr>
          <p:cNvPr id="5" name="Obraz 4" descr="sus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2940719" cy="461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mourinho ha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95864" cy="4263909"/>
          </a:xfrm>
          <a:prstGeom prst="rect">
            <a:avLst/>
          </a:prstGeom>
        </p:spPr>
      </p:pic>
      <p:pic>
        <p:nvPicPr>
          <p:cNvPr id="5" name="Obraz 4" descr="breivik ha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74930"/>
            <a:ext cx="5580112" cy="34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643880"/>
          </a:xfrm>
        </p:spPr>
        <p:txBody>
          <a:bodyPr/>
          <a:lstStyle/>
          <a:p>
            <a:pPr algn="ctr"/>
            <a:r>
              <a:rPr lang="pl-PL" dirty="0" err="1" smtClean="0"/>
              <a:t>Mikroekspresje</a:t>
            </a:r>
            <a:r>
              <a:rPr lang="pl-PL" dirty="0" smtClean="0"/>
              <a:t> w praktyce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980728"/>
            <a:ext cx="7924800" cy="4962872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Wykorzystywane obecnie w Stanach Zjednoczonych </a:t>
            </a:r>
            <a:br>
              <a:rPr lang="pl-PL" dirty="0" smtClean="0"/>
            </a:br>
            <a:r>
              <a:rPr lang="pl-PL" dirty="0" smtClean="0"/>
              <a:t>(przesłuchania podejrzanych),</a:t>
            </a:r>
          </a:p>
          <a:p>
            <a:endParaRPr lang="pl-PL" dirty="0" smtClean="0"/>
          </a:p>
          <a:p>
            <a:r>
              <a:rPr lang="pl-PL" dirty="0" smtClean="0"/>
              <a:t>„Wykrywanie kłamstw” – </a:t>
            </a:r>
            <a:r>
              <a:rPr lang="pl-PL" dirty="0" err="1" smtClean="0"/>
              <a:t>mikroekspresje</a:t>
            </a:r>
            <a:r>
              <a:rPr lang="pl-PL" dirty="0" smtClean="0"/>
              <a:t> to „przecieki” – mówią nam CO ktoś czuje </a:t>
            </a:r>
          </a:p>
          <a:p>
            <a:endParaRPr lang="pl-PL" dirty="0" smtClean="0"/>
          </a:p>
          <a:p>
            <a:r>
              <a:rPr lang="pl-PL" dirty="0" smtClean="0"/>
              <a:t>F.A.C.S. – </a:t>
            </a:r>
            <a:r>
              <a:rPr lang="pl-PL" dirty="0" err="1" smtClean="0"/>
              <a:t>Facial</a:t>
            </a:r>
            <a:r>
              <a:rPr lang="pl-PL" dirty="0" smtClean="0"/>
              <a:t> Action </a:t>
            </a:r>
            <a:r>
              <a:rPr lang="pl-PL" dirty="0" err="1" smtClean="0"/>
              <a:t>Coding</a:t>
            </a:r>
            <a:r>
              <a:rPr lang="pl-PL" dirty="0" smtClean="0"/>
              <a:t> System  - pomiar ruchów mimicznych – Paul </a:t>
            </a:r>
            <a:r>
              <a:rPr lang="pl-PL" dirty="0" err="1" smtClean="0"/>
              <a:t>Ekman</a:t>
            </a:r>
            <a:endParaRPr lang="pl-PL" dirty="0" smtClean="0"/>
          </a:p>
          <a:p>
            <a:r>
              <a:rPr lang="pl-PL" dirty="0" smtClean="0"/>
              <a:t>Polskie badania (na podstawie samego </a:t>
            </a:r>
            <a:r>
              <a:rPr lang="pl-PL" dirty="0" err="1" smtClean="0"/>
              <a:t>FACSu</a:t>
            </a:r>
            <a:r>
              <a:rPr lang="pl-PL" dirty="0" smtClean="0"/>
              <a:t> – 78% skuteczności wykrycia kłamców i osób prawdomównych)</a:t>
            </a:r>
          </a:p>
          <a:p>
            <a:endParaRPr lang="pl-PL" dirty="0" smtClean="0"/>
          </a:p>
          <a:p>
            <a:r>
              <a:rPr lang="pl-PL" dirty="0" smtClean="0"/>
              <a:t>METT, METT2, SETT – programy służące do nauki (możliwość poprawienia zdolności w ciągu 1 godziny treningu)</a:t>
            </a:r>
          </a:p>
          <a:p>
            <a:endParaRPr lang="pl-PL" dirty="0" smtClean="0"/>
          </a:p>
          <a:p>
            <a:r>
              <a:rPr lang="pl-PL" dirty="0" smtClean="0"/>
              <a:t>SPOT – </a:t>
            </a:r>
            <a:r>
              <a:rPr lang="pl-PL" dirty="0" err="1" smtClean="0"/>
              <a:t>Screening</a:t>
            </a:r>
            <a:r>
              <a:rPr lang="pl-PL" dirty="0" smtClean="0"/>
              <a:t> </a:t>
            </a:r>
            <a:r>
              <a:rPr lang="pl-PL" dirty="0" err="1" smtClean="0"/>
              <a:t>Passengers</a:t>
            </a:r>
            <a:r>
              <a:rPr lang="pl-PL" dirty="0" smtClean="0"/>
              <a:t> by </a:t>
            </a:r>
            <a:r>
              <a:rPr lang="pl-PL" dirty="0" err="1" smtClean="0"/>
              <a:t>Observational</a:t>
            </a:r>
            <a:r>
              <a:rPr lang="pl-PL" dirty="0" smtClean="0"/>
              <a:t> </a:t>
            </a:r>
            <a:r>
              <a:rPr lang="pl-PL" dirty="0" err="1" smtClean="0"/>
              <a:t>Techniques</a:t>
            </a:r>
            <a:r>
              <a:rPr lang="pl-PL" dirty="0" smtClean="0"/>
              <a:t> (lotniska w USA i UK)</a:t>
            </a:r>
          </a:p>
          <a:p>
            <a:endParaRPr lang="pl-PL" dirty="0" smtClean="0"/>
          </a:p>
          <a:p>
            <a:r>
              <a:rPr lang="pl-PL" dirty="0" smtClean="0"/>
              <a:t>Po czym poznać kłamców?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924800" cy="655712"/>
          </a:xfrm>
        </p:spPr>
        <p:txBody>
          <a:bodyPr/>
          <a:lstStyle/>
          <a:p>
            <a:pPr algn="ctr"/>
            <a:r>
              <a:rPr lang="pl-PL" dirty="0" smtClean="0"/>
              <a:t>Wykrycie kłamstwa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1124744"/>
            <a:ext cx="7924800" cy="481885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dirty="0" smtClean="0"/>
              <a:t>Asymetria </a:t>
            </a:r>
            <a:r>
              <a:rPr lang="pl-PL" dirty="0" err="1" smtClean="0"/>
              <a:t>mikroekspresji</a:t>
            </a:r>
            <a:r>
              <a:rPr lang="pl-PL" dirty="0" smtClean="0"/>
              <a:t> </a:t>
            </a:r>
          </a:p>
          <a:p>
            <a:pPr marL="457200" indent="-457200">
              <a:buFont typeface="Wingdings 2"/>
              <a:buAutoNum type="arabicPeriod"/>
            </a:pPr>
            <a:r>
              <a:rPr lang="pl-PL" dirty="0" smtClean="0"/>
              <a:t>Brak działania wiarygodnych mięśni twarzy</a:t>
            </a:r>
          </a:p>
          <a:p>
            <a:pPr marL="457200" indent="-457200">
              <a:buFont typeface="Wingdings 2"/>
              <a:buAutoNum type="arabicPeriod"/>
            </a:pPr>
            <a:r>
              <a:rPr lang="pl-PL" dirty="0" smtClean="0"/>
              <a:t>Dynamika czasowa (nie tylko </a:t>
            </a:r>
            <a:r>
              <a:rPr lang="pl-PL" dirty="0" err="1" smtClean="0"/>
              <a:t>mikroekspresji</a:t>
            </a:r>
            <a:r>
              <a:rPr lang="pl-PL" dirty="0" smtClean="0"/>
              <a:t>, ale całego zachowania)</a:t>
            </a:r>
          </a:p>
          <a:p>
            <a:pPr marL="457200" indent="-457200">
              <a:buFont typeface="Wingdings 2"/>
              <a:buAutoNum type="arabicPeriod"/>
            </a:pPr>
            <a:endParaRPr lang="pl-PL" dirty="0" smtClean="0"/>
          </a:p>
          <a:p>
            <a:r>
              <a:rPr lang="pl-PL" dirty="0" smtClean="0"/>
              <a:t>Emocje w trakcie kłamania (mogą jednak pojawić się też u niewinnego – stąd potrzeba prawidłowego oddziaływania na emocje podejrzanych)</a:t>
            </a:r>
          </a:p>
          <a:p>
            <a:pPr>
              <a:buFontTx/>
              <a:buChar char="-"/>
            </a:pPr>
            <a:r>
              <a:rPr lang="pl-PL" dirty="0" smtClean="0"/>
              <a:t>Strach przed wykryciem</a:t>
            </a:r>
          </a:p>
          <a:p>
            <a:pPr>
              <a:buFontTx/>
              <a:buChar char="-"/>
            </a:pPr>
            <a:r>
              <a:rPr lang="pl-PL" dirty="0" smtClean="0"/>
              <a:t>Frajda z okłamywania</a:t>
            </a:r>
          </a:p>
          <a:p>
            <a:pPr>
              <a:buFontTx/>
              <a:buChar char="-"/>
            </a:pPr>
            <a:r>
              <a:rPr lang="pl-PL" dirty="0" smtClean="0"/>
              <a:t>Poczucie winy</a:t>
            </a:r>
          </a:p>
          <a:p>
            <a:endParaRPr lang="pl-PL" dirty="0" smtClean="0"/>
          </a:p>
          <a:p>
            <a:r>
              <a:rPr lang="pl-PL" dirty="0" smtClean="0"/>
              <a:t>Co jednak najważniejsze, ocena podejrzanego powinna być dokonana (po za </a:t>
            </a:r>
            <a:r>
              <a:rPr lang="pl-PL" dirty="0" err="1" smtClean="0"/>
              <a:t>mikroekspresjami</a:t>
            </a:r>
            <a:r>
              <a:rPr lang="pl-PL" dirty="0" smtClean="0"/>
              <a:t>) na innych płaszczyznach zdradzających kłamcę:</a:t>
            </a:r>
          </a:p>
          <a:p>
            <a:pPr>
              <a:buFontTx/>
              <a:buChar char="-"/>
            </a:pPr>
            <a:r>
              <a:rPr lang="pl-PL" dirty="0" smtClean="0"/>
              <a:t>Głos (wysoki/niski, głośny/cichy)</a:t>
            </a:r>
          </a:p>
          <a:p>
            <a:pPr>
              <a:buFontTx/>
              <a:buChar char="-"/>
            </a:pPr>
            <a:r>
              <a:rPr lang="pl-PL" dirty="0" smtClean="0"/>
              <a:t>Zmiany w częstotliwości ilustratorów, manipulatorów (pojawienie się nieświadomych emblematów)</a:t>
            </a:r>
          </a:p>
          <a:p>
            <a:pPr>
              <a:buFontTx/>
              <a:buChar char="-"/>
            </a:pPr>
            <a:r>
              <a:rPr lang="pl-PL" dirty="0" smtClean="0"/>
              <a:t>Słowa (przejęzyczenia, mowa pośrednia, pauzy) </a:t>
            </a:r>
          </a:p>
          <a:p>
            <a:pPr>
              <a:buFontTx/>
              <a:buChar char="-"/>
            </a:pPr>
            <a:r>
              <a:rPr lang="pl-PL" dirty="0" smtClean="0"/>
              <a:t>„Złe scenariusze” (nieścisłości w historiach)</a:t>
            </a:r>
          </a:p>
          <a:p>
            <a:pPr>
              <a:buFontTx/>
              <a:buChar char="-"/>
            </a:pPr>
            <a:r>
              <a:rPr lang="pl-PL" dirty="0" smtClean="0"/>
              <a:t>Zmiany w AUN (szybkość oddechu, tętna, wysokość temperatury rąk)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 descr="emblema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30222"/>
            <a:ext cx="8534722" cy="6827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792088"/>
          </a:xfrm>
        </p:spPr>
        <p:txBody>
          <a:bodyPr/>
          <a:lstStyle/>
          <a:p>
            <a:pPr algn="ctr"/>
            <a:r>
              <a:rPr lang="pl-PL" dirty="0" smtClean="0"/>
              <a:t>Literatura/Źródła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8496944" cy="4824536"/>
          </a:xfrm>
        </p:spPr>
        <p:txBody>
          <a:bodyPr/>
          <a:lstStyle/>
          <a:p>
            <a:r>
              <a:rPr lang="pl-PL" i="1" dirty="0" smtClean="0"/>
              <a:t>„Emocje ujawnione” </a:t>
            </a:r>
            <a:r>
              <a:rPr lang="pl-PL" dirty="0" smtClean="0"/>
              <a:t>- Paul </a:t>
            </a:r>
            <a:r>
              <a:rPr lang="pl-PL" dirty="0" err="1" smtClean="0"/>
              <a:t>Ekman</a:t>
            </a:r>
            <a:endParaRPr lang="pl-PL" dirty="0" smtClean="0"/>
          </a:p>
          <a:p>
            <a:r>
              <a:rPr lang="pl-PL" dirty="0" smtClean="0"/>
              <a:t>„</a:t>
            </a:r>
            <a:r>
              <a:rPr lang="pl-PL" i="1" dirty="0" smtClean="0"/>
              <a:t>Kłamstwo i jego wykrywanie w biznesie polityce i małżeństwie</a:t>
            </a:r>
            <a:r>
              <a:rPr lang="pl-PL" dirty="0" smtClean="0"/>
              <a:t>” - Paul </a:t>
            </a:r>
            <a:r>
              <a:rPr lang="pl-PL" dirty="0" err="1" smtClean="0"/>
              <a:t>Ekman</a:t>
            </a:r>
            <a:r>
              <a:rPr lang="pl-PL" dirty="0" smtClean="0"/>
              <a:t> </a:t>
            </a:r>
          </a:p>
          <a:p>
            <a:r>
              <a:rPr lang="pl-PL" i="1" dirty="0" smtClean="0"/>
              <a:t>„Natura emocji” - </a:t>
            </a:r>
            <a:r>
              <a:rPr lang="pl-PL" dirty="0" smtClean="0"/>
              <a:t>Paul </a:t>
            </a:r>
            <a:r>
              <a:rPr lang="pl-PL" dirty="0" err="1" smtClean="0"/>
              <a:t>Ekman</a:t>
            </a:r>
            <a:r>
              <a:rPr lang="pl-PL" dirty="0" smtClean="0"/>
              <a:t>, Richard J. Davidson </a:t>
            </a:r>
          </a:p>
          <a:p>
            <a:r>
              <a:rPr lang="pl-PL" i="1" dirty="0" smtClean="0"/>
              <a:t>„Psychologia kłamstwa” - </a:t>
            </a:r>
            <a:r>
              <a:rPr lang="pl-PL" dirty="0" smtClean="0"/>
              <a:t>Tomasz Witkowski </a:t>
            </a:r>
          </a:p>
          <a:p>
            <a:r>
              <a:rPr lang="pl-PL" i="1" dirty="0" smtClean="0"/>
              <a:t>„Wykrywanie kłamstwa i oszukiwania” - </a:t>
            </a:r>
            <a:r>
              <a:rPr lang="pl-PL" dirty="0" err="1" smtClean="0"/>
              <a:t>Aldert</a:t>
            </a:r>
            <a:r>
              <a:rPr lang="pl-PL" dirty="0" smtClean="0"/>
              <a:t> </a:t>
            </a:r>
            <a:r>
              <a:rPr lang="pl-PL" dirty="0" err="1" smtClean="0"/>
              <a:t>Vrij</a:t>
            </a:r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504056"/>
          </a:xfrm>
        </p:spPr>
        <p:txBody>
          <a:bodyPr/>
          <a:lstStyle/>
          <a:p>
            <a:pPr algn="ctr"/>
            <a:r>
              <a:rPr lang="pl-PL" sz="3600" dirty="0" smtClean="0"/>
              <a:t>Smutek/Udręka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352928" cy="5832648"/>
          </a:xfrm>
        </p:spPr>
        <p:txBody>
          <a:bodyPr>
            <a:normAutofit fontScale="32500" lnSpcReduction="20000"/>
          </a:bodyPr>
          <a:lstStyle/>
          <a:p>
            <a:r>
              <a:rPr lang="pl-PL" sz="4300" dirty="0" smtClean="0"/>
              <a:t>Generalny </a:t>
            </a:r>
            <a:r>
              <a:rPr lang="pl-PL" sz="4300" dirty="0" err="1" smtClean="0"/>
              <a:t>autoewaluator</a:t>
            </a:r>
            <a:r>
              <a:rPr lang="pl-PL" sz="4300" dirty="0" smtClean="0"/>
              <a:t> – strata/utrata</a:t>
            </a:r>
          </a:p>
          <a:p>
            <a:endParaRPr lang="pl-PL" sz="4300" dirty="0" smtClean="0"/>
          </a:p>
          <a:p>
            <a:r>
              <a:rPr lang="pl-PL" sz="4300" dirty="0" smtClean="0"/>
              <a:t>Smutek – pasywny, rezygnacja, brak nadziei</a:t>
            </a:r>
          </a:p>
          <a:p>
            <a:r>
              <a:rPr lang="pl-PL" sz="4300" dirty="0" smtClean="0"/>
              <a:t>Udręka – aktywna, sprzeciw</a:t>
            </a:r>
          </a:p>
          <a:p>
            <a:r>
              <a:rPr lang="pl-PL" sz="4300" dirty="0" smtClean="0"/>
              <a:t>Oznaka wołania o pomoc, samo oglądanie osoby nieszczęśliwej może wzbudzać empatyczne poczucie smutku</a:t>
            </a:r>
          </a:p>
          <a:p>
            <a:endParaRPr lang="pl-PL" sz="4300" b="1" dirty="0" smtClean="0"/>
          </a:p>
          <a:p>
            <a:r>
              <a:rPr lang="pl-PL" sz="4300" b="1" dirty="0" smtClean="0"/>
              <a:t>Oznaki:</a:t>
            </a:r>
          </a:p>
          <a:p>
            <a:pPr>
              <a:buFontTx/>
              <a:buChar char="-"/>
            </a:pPr>
            <a:r>
              <a:rPr lang="pl-PL" sz="4300" dirty="0" smtClean="0"/>
              <a:t>Uniesione ku górze wewnętrzne kąciki brwi (bardzo wiarygodny miesień);</a:t>
            </a:r>
          </a:p>
          <a:p>
            <a:pPr>
              <a:buFontTx/>
              <a:buChar char="-"/>
            </a:pPr>
            <a:r>
              <a:rPr lang="pl-PL" sz="4300" dirty="0" smtClean="0"/>
              <a:t>Pionowa zmarszczka między brwiami;</a:t>
            </a:r>
          </a:p>
          <a:p>
            <a:pPr>
              <a:buFontTx/>
              <a:buChar char="-"/>
            </a:pPr>
            <a:r>
              <a:rPr lang="pl-PL" sz="4300" dirty="0" smtClean="0"/>
              <a:t>Trójkątny kształt powiek;</a:t>
            </a:r>
          </a:p>
          <a:p>
            <a:pPr>
              <a:buFontTx/>
              <a:buChar char="-"/>
            </a:pPr>
            <a:r>
              <a:rPr lang="pl-PL" sz="4300" dirty="0" smtClean="0"/>
              <a:t>Opadanie powiek (!);</a:t>
            </a:r>
          </a:p>
          <a:p>
            <a:pPr>
              <a:buFontTx/>
              <a:buChar char="-"/>
            </a:pPr>
            <a:r>
              <a:rPr lang="pl-PL" sz="4300" dirty="0" smtClean="0"/>
              <a:t>Zmarszczka na czole „a la podkowa” – rzadko, ale jednak</a:t>
            </a:r>
          </a:p>
          <a:p>
            <a:pPr>
              <a:buFontTx/>
              <a:buChar char="-"/>
            </a:pPr>
            <a:r>
              <a:rPr lang="pl-PL" sz="4300" dirty="0" smtClean="0"/>
              <a:t>Rozciągnięta w poziomie warga + dolna warga wypchnięta ku górze (może być i bywa czasem drżąca)</a:t>
            </a:r>
          </a:p>
          <a:p>
            <a:pPr>
              <a:buFontTx/>
              <a:buChar char="-"/>
            </a:pPr>
            <a:r>
              <a:rPr lang="pl-PL" sz="4300" dirty="0" smtClean="0"/>
              <a:t>Szeroko otwarte usta (możliwa, zależnie od sytuacji – kiedy ktoś ma coś mówić)</a:t>
            </a:r>
          </a:p>
          <a:p>
            <a:pPr>
              <a:buFontTx/>
              <a:buChar char="-"/>
            </a:pPr>
            <a:r>
              <a:rPr lang="pl-PL" sz="4300" dirty="0" smtClean="0"/>
              <a:t>Uniesienie policzków ku górze (charakterystyczne)</a:t>
            </a:r>
          </a:p>
          <a:p>
            <a:pPr>
              <a:buFontTx/>
              <a:buChar char="-"/>
            </a:pPr>
            <a:r>
              <a:rPr lang="pl-PL" sz="4300" dirty="0" smtClean="0"/>
              <a:t>Kąciki ust dołowi (możliwe)</a:t>
            </a:r>
          </a:p>
          <a:p>
            <a:pPr>
              <a:buFontTx/>
              <a:buChar char="-"/>
            </a:pPr>
            <a:r>
              <a:rPr lang="pl-PL" sz="4300" dirty="0" smtClean="0"/>
              <a:t>Podbródek zmarszczony, wypchnięty ku górze</a:t>
            </a:r>
          </a:p>
          <a:p>
            <a:pPr>
              <a:buFontTx/>
              <a:buChar char="-"/>
            </a:pPr>
            <a:r>
              <a:rPr lang="pl-PL" sz="4300" dirty="0" smtClean="0"/>
              <a:t>ŁZY (tak samo wiarygodne jak i zdradzieckie…)</a:t>
            </a:r>
          </a:p>
          <a:p>
            <a:pPr>
              <a:buFontTx/>
              <a:buChar char="-"/>
            </a:pPr>
            <a:endParaRPr lang="pl-PL" sz="4300" dirty="0" smtClean="0"/>
          </a:p>
          <a:p>
            <a:r>
              <a:rPr lang="pl-PL" sz="4300" b="1" dirty="0" smtClean="0"/>
              <a:t>Dodatkowe oznaki behawioralne: </a:t>
            </a:r>
          </a:p>
          <a:p>
            <a:pPr>
              <a:buFontTx/>
              <a:buChar char="-"/>
            </a:pPr>
            <a:r>
              <a:rPr lang="pl-PL" sz="4300" dirty="0" smtClean="0"/>
              <a:t>rozluźnienie mięśni ciała, opadania ciała do wewnątrz („zamknięcie się”), spowolnienie reakcji, wolniejsza mowa, niższy głos, zmniejszona ilość ilustratorów, spojrzenie w dół.</a:t>
            </a:r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a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616722" cy="5990556"/>
          </a:xfrm>
          <a:prstGeom prst="rect">
            <a:avLst/>
          </a:prstGeom>
        </p:spPr>
      </p:pic>
      <p:sp>
        <p:nvSpPr>
          <p:cNvPr id="11" name="Strzałka w prawo 10"/>
          <p:cNvSpPr/>
          <p:nvPr/>
        </p:nvSpPr>
        <p:spPr>
          <a:xfrm>
            <a:off x="2771800" y="191683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3347864" y="17008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2483768" y="23488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5292080" y="155679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  <p:bldP spid="13" grpId="2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a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386"/>
            <a:ext cx="5334344" cy="6850614"/>
          </a:xfrm>
          <a:prstGeom prst="rect">
            <a:avLst/>
          </a:prstGeom>
        </p:spPr>
      </p:pic>
      <p:sp>
        <p:nvSpPr>
          <p:cNvPr id="9" name="Strzałka w prawo 8"/>
          <p:cNvSpPr/>
          <p:nvPr/>
        </p:nvSpPr>
        <p:spPr>
          <a:xfrm>
            <a:off x="3203848" y="501317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3851920" y="50851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3635896" y="573325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ad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1953" y="0"/>
            <a:ext cx="534009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smutek kib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6632"/>
            <a:ext cx="3705944" cy="5558916"/>
          </a:xfrm>
          <a:prstGeom prst="rect">
            <a:avLst/>
          </a:prstGeom>
        </p:spPr>
      </p:pic>
      <p:pic>
        <p:nvPicPr>
          <p:cNvPr id="5" name="Obraz 4" descr="smutek ba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86400" cy="3785616"/>
          </a:xfrm>
          <a:prstGeom prst="rect">
            <a:avLst/>
          </a:prstGeom>
        </p:spPr>
      </p:pic>
      <p:pic>
        <p:nvPicPr>
          <p:cNvPr id="6" name="Obraz 5" descr="smutek lep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916832"/>
            <a:ext cx="4011122" cy="4725144"/>
          </a:xfrm>
          <a:prstGeom prst="rect">
            <a:avLst/>
          </a:prstGeom>
        </p:spPr>
      </p:pic>
      <p:pic>
        <p:nvPicPr>
          <p:cNvPr id="7" name="Obraz 6" descr="745251880ba459d9256c06a1f1b53a0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0750" y="-13270"/>
            <a:ext cx="4829522" cy="679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44112"/>
          </a:xfrm>
        </p:spPr>
        <p:txBody>
          <a:bodyPr/>
          <a:lstStyle/>
          <a:p>
            <a:pPr algn="ctr"/>
            <a:r>
              <a:rPr lang="pl-PL" dirty="0" smtClean="0"/>
              <a:t>Gniew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980728"/>
            <a:ext cx="7772400" cy="54006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Generalny </a:t>
            </a:r>
            <a:r>
              <a:rPr lang="pl-PL" dirty="0" err="1" smtClean="0"/>
              <a:t>autoewaluator</a:t>
            </a:r>
            <a:r>
              <a:rPr lang="pl-PL" dirty="0" smtClean="0"/>
              <a:t> – przeszkoda</a:t>
            </a:r>
          </a:p>
          <a:p>
            <a:r>
              <a:rPr lang="pl-PL" dirty="0" err="1" smtClean="0"/>
              <a:t>Protogniew</a:t>
            </a:r>
            <a:r>
              <a:rPr lang="pl-PL" dirty="0" smtClean="0"/>
              <a:t> – nawet u dzieci (zawsze jesteśmy gotowi do agresji)</a:t>
            </a:r>
          </a:p>
          <a:p>
            <a:endParaRPr lang="pl-PL" dirty="0" smtClean="0"/>
          </a:p>
          <a:p>
            <a:r>
              <a:rPr lang="pl-PL" dirty="0" smtClean="0"/>
              <a:t>Impuls działania – „do przodu”</a:t>
            </a:r>
          </a:p>
          <a:p>
            <a:endParaRPr lang="pl-PL" dirty="0" smtClean="0"/>
          </a:p>
          <a:p>
            <a:r>
              <a:rPr lang="pl-PL" b="1" dirty="0" smtClean="0"/>
              <a:t>Oznaki:</a:t>
            </a:r>
          </a:p>
          <a:p>
            <a:pPr>
              <a:buFontTx/>
              <a:buChar char="-"/>
            </a:pPr>
            <a:r>
              <a:rPr lang="pl-PL" dirty="0" smtClean="0"/>
              <a:t> Opuszczenie i ściągniecie brwi ku sobie</a:t>
            </a:r>
          </a:p>
          <a:p>
            <a:pPr>
              <a:buFontTx/>
              <a:buChar char="-"/>
            </a:pPr>
            <a:r>
              <a:rPr lang="pl-PL" dirty="0" smtClean="0"/>
              <a:t> „piorunujące spojrzenie” – otwarte oczy, wprost w obiekt</a:t>
            </a:r>
          </a:p>
          <a:p>
            <a:pPr>
              <a:buFontTx/>
              <a:buChar char="-"/>
            </a:pPr>
            <a:r>
              <a:rPr lang="pl-PL" dirty="0" smtClean="0"/>
              <a:t> Zaciśnięte szczęki (pokaz zębów)</a:t>
            </a:r>
          </a:p>
          <a:p>
            <a:pPr>
              <a:buFontTx/>
              <a:buChar char="-"/>
            </a:pPr>
            <a:r>
              <a:rPr lang="pl-PL" dirty="0" smtClean="0"/>
              <a:t> Wargi – jeśli otwarte kierujemy się w stronę szczęki (choć otwarcie a la kwadrat), jeśli zamknięte to wyraźnie wargi zaciśnięte</a:t>
            </a:r>
          </a:p>
          <a:p>
            <a:pPr>
              <a:buFontTx/>
              <a:buChar char="-"/>
            </a:pPr>
            <a:r>
              <a:rPr lang="pl-PL" dirty="0" smtClean="0"/>
              <a:t> Cieńsza czerwień obramowania warg (trudne zjawisko do wychwycenia, ale też zahamowania)</a:t>
            </a:r>
          </a:p>
          <a:p>
            <a:pPr>
              <a:buFontTx/>
              <a:buChar char="-"/>
            </a:pPr>
            <a:r>
              <a:rPr lang="pl-PL" dirty="0" smtClean="0"/>
              <a:t> Wysuniecie szczęki do przodu „nie idź za swoją szczęką”</a:t>
            </a:r>
          </a:p>
          <a:p>
            <a:pPr>
              <a:buFontTx/>
              <a:buChar char="-"/>
            </a:pPr>
            <a:r>
              <a:rPr lang="pl-PL" dirty="0" smtClean="0"/>
              <a:t> Wypchnięta, zmarszczona broda (ale nie jeśli jest w izolacji – wtedy raczej maniera, oznaka determinacji lub rezygnacji - ocena intensywności)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b="1" dirty="0" smtClean="0"/>
              <a:t>Dodatkowe oznaki behawioralne:</a:t>
            </a:r>
          </a:p>
          <a:p>
            <a:pPr>
              <a:buFontTx/>
              <a:buChar char="-"/>
            </a:pPr>
            <a:r>
              <a:rPr lang="pl-PL" dirty="0" smtClean="0"/>
              <a:t>Szybsza mowa, podniesiony głos, szybsze tętno, ciepłe ręce, wzrok wprost w obiekt, błysk oczu, napięcie mięśni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960</TotalTime>
  <Words>831</Words>
  <Application>Microsoft Office PowerPoint</Application>
  <PresentationFormat>Pokaz na ekranie (4:3)</PresentationFormat>
  <Paragraphs>156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Papier</vt:lpstr>
      <vt:lpstr> Mikroekspresje</vt:lpstr>
      <vt:lpstr>Plan Referatu</vt:lpstr>
      <vt:lpstr>Mikroekspresje – informacje ogólne</vt:lpstr>
      <vt:lpstr>Smutek/Udręka</vt:lpstr>
      <vt:lpstr>Slajd 5</vt:lpstr>
      <vt:lpstr>Slajd 6</vt:lpstr>
      <vt:lpstr>Slajd 7</vt:lpstr>
      <vt:lpstr>Slajd 8</vt:lpstr>
      <vt:lpstr>Gniew</vt:lpstr>
      <vt:lpstr>Slajd 10</vt:lpstr>
      <vt:lpstr>Slajd 11</vt:lpstr>
      <vt:lpstr>Slajd 12</vt:lpstr>
      <vt:lpstr>Slajd 13</vt:lpstr>
      <vt:lpstr>Zaskoczenie i Strach</vt:lpstr>
      <vt:lpstr>Slajd 15</vt:lpstr>
      <vt:lpstr>Slajd 16</vt:lpstr>
      <vt:lpstr>Slajd 17</vt:lpstr>
      <vt:lpstr>Slajd 18</vt:lpstr>
      <vt:lpstr>Wstręt i Pogarda/Lekceważenie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Radość/Szczęście</vt:lpstr>
      <vt:lpstr>Slajd 28</vt:lpstr>
      <vt:lpstr>Slajd 29</vt:lpstr>
      <vt:lpstr>Slajd 30</vt:lpstr>
      <vt:lpstr>Slajd 31</vt:lpstr>
      <vt:lpstr>Slajd 32</vt:lpstr>
      <vt:lpstr>Mikroekspresje w praktyce</vt:lpstr>
      <vt:lpstr>Wykrycie kłamstwa</vt:lpstr>
      <vt:lpstr>Literatura/Źródła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Mikroekspresje</dc:title>
  <dc:creator>Boleslaw Laszczak</dc:creator>
  <cp:lastModifiedBy>Boleslaw Laszczak</cp:lastModifiedBy>
  <cp:revision>85</cp:revision>
  <dcterms:created xsi:type="dcterms:W3CDTF">2012-11-04T10:10:19Z</dcterms:created>
  <dcterms:modified xsi:type="dcterms:W3CDTF">2012-11-07T16:42:39Z</dcterms:modified>
</cp:coreProperties>
</file>