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71" r:id="rId5"/>
    <p:sldId id="282" r:id="rId6"/>
    <p:sldId id="259" r:id="rId7"/>
    <p:sldId id="272" r:id="rId8"/>
    <p:sldId id="26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1" r:id="rId18"/>
    <p:sldId id="262" r:id="rId19"/>
    <p:sldId id="263" r:id="rId20"/>
    <p:sldId id="264" r:id="rId21"/>
    <p:sldId id="266" r:id="rId22"/>
    <p:sldId id="267" r:id="rId23"/>
    <p:sldId id="268" r:id="rId24"/>
    <p:sldId id="269" r:id="rId25"/>
    <p:sldId id="270" r:id="rId26"/>
    <p:sldId id="281" r:id="rId27"/>
    <p:sldId id="283" r:id="rId28"/>
  </p:sldIdLst>
  <p:sldSz cx="9144000" cy="6858000" type="screen4x3"/>
  <p:notesSz cx="6884988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88" y="-114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/>
            </a:lvl1pPr>
          </a:lstStyle>
          <a:p>
            <a:fld id="{F2122D99-3040-44B1-9E0F-7F1B9DD4F659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9900" y="9516039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/>
            </a:lvl1pPr>
          </a:lstStyle>
          <a:p>
            <a:fld id="{C0E3B666-6156-4222-8587-0543A96A93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/>
            </a:lvl1pPr>
          </a:lstStyle>
          <a:p>
            <a:fld id="{698A72BF-7DB5-4CA9-9A08-647779E2168B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0" tIns="48290" rIns="96580" bIns="4829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0" tIns="48290" rIns="96580" bIns="4829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9900" y="9516039"/>
            <a:ext cx="2983495" cy="50093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/>
            </a:lvl1pPr>
          </a:lstStyle>
          <a:p>
            <a:fld id="{E0436A34-D9B3-406C-84B0-3C4C6BF653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36A34-D9B3-406C-84B0-3C4C6BF653B8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0723-5C50-48BA-B7AC-02E588A72586}" type="datetimeFigureOut">
              <a:rPr lang="pl-PL" smtClean="0"/>
              <a:pPr/>
              <a:t>2012-11-22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82AB-E2DE-443B-BDAE-B36308D7D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Funkcjonariusz Policji</a:t>
            </a:r>
            <a:br>
              <a:rPr lang="pl-PL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l-PL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 broń palna</a:t>
            </a:r>
            <a:endParaRPr lang="pl-PL" sz="6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403648" y="458112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 smtClean="0">
                <a:solidFill>
                  <a:schemeClr val="accent5">
                    <a:lumMod val="50000"/>
                  </a:schemeClr>
                </a:solidFill>
              </a:rPr>
              <a:t>Iga Reguła</a:t>
            </a:r>
            <a:endParaRPr lang="pl-PL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Przeciwko osobie, która usiłuje bezprawnie,</a:t>
            </a:r>
          </a:p>
          <a:p>
            <a:pPr>
              <a:buNone/>
            </a:pPr>
            <a:r>
              <a:rPr lang="pl-PL" dirty="0" smtClean="0"/>
              <a:t>przemocą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ODEBRAĆ</a:t>
            </a:r>
            <a:r>
              <a:rPr lang="pl-PL" dirty="0" smtClean="0"/>
              <a:t> broń palną policjantowi lub</a:t>
            </a:r>
          </a:p>
          <a:p>
            <a:pPr>
              <a:buNone/>
            </a:pPr>
            <a:r>
              <a:rPr lang="pl-PL" dirty="0" smtClean="0"/>
              <a:t>innej osobie uprawnionej do posiadania broni</a:t>
            </a:r>
          </a:p>
          <a:p>
            <a:pPr>
              <a:buNone/>
            </a:pPr>
            <a:r>
              <a:rPr lang="pl-PL" dirty="0" smtClean="0"/>
              <a:t>palnej;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 W celu odparcia niebezpiecznego bezpośredniego, gwałtownego zamachu na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OBIEKTY i URZĄDZENIA </a:t>
            </a:r>
            <a:r>
              <a:rPr lang="pl-PL" dirty="0" smtClean="0"/>
              <a:t>ważne dla bezpieczeństwa lub obronności państwa, na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SIEDZIBY</a:t>
            </a:r>
            <a:r>
              <a:rPr lang="pl-PL" dirty="0" smtClean="0"/>
              <a:t> naczelnych organów władzy, naczelnych i centralnych organów administracji państwowej albo wymiaru sprawiedliwości, na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OBIEKTY GOSPODARKI </a:t>
            </a:r>
            <a:r>
              <a:rPr lang="pl-PL" dirty="0" smtClean="0"/>
              <a:t>lub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KULTURY</a:t>
            </a:r>
            <a:r>
              <a:rPr lang="pl-PL" dirty="0" smtClean="0"/>
              <a:t> narodowej oraz na przedstawicielstwa dyplomatyczne i urzędy konsularne państw obcych albo organizacji międzynarodowych, a także na obiekty dozorowane przez uzbrojoną formację ochronną utworzoną na podstawie odrębnych przepisów;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3600" dirty="0" smtClean="0"/>
              <a:t>W celu odparcia zamachu na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MIENIE</a:t>
            </a:r>
            <a:r>
              <a:rPr lang="pl-PL" sz="3600" dirty="0" smtClean="0"/>
              <a:t>,</a:t>
            </a:r>
          </a:p>
          <a:p>
            <a:pPr>
              <a:buNone/>
            </a:pPr>
            <a:r>
              <a:rPr lang="pl-PL" sz="3600" dirty="0" smtClean="0"/>
              <a:t>stwarzającego jednocześnie bezpośrednie</a:t>
            </a:r>
          </a:p>
          <a:p>
            <a:pPr>
              <a:buNone/>
            </a:pPr>
            <a:r>
              <a:rPr lang="pl-PL" sz="3600" dirty="0" smtClean="0"/>
              <a:t>zagrożenie dla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ŻYCIA</a:t>
            </a:r>
            <a:r>
              <a:rPr lang="pl-PL" sz="3600" dirty="0" smtClean="0"/>
              <a:t>,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ZDROWIA</a:t>
            </a:r>
            <a:r>
              <a:rPr lang="pl-PL" sz="3600" dirty="0" smtClean="0"/>
              <a:t> lub</a:t>
            </a:r>
          </a:p>
          <a:p>
            <a:pPr>
              <a:buNone/>
            </a:pP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WOLNOŚCI</a:t>
            </a:r>
            <a:r>
              <a:rPr lang="pl-PL" sz="3600" dirty="0" smtClean="0"/>
              <a:t> człowieka;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W bezpośrednim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POŚCIGU</a:t>
            </a:r>
            <a:r>
              <a:rPr lang="pl-PL" dirty="0" smtClean="0"/>
              <a:t> za osobą, wobec której</a:t>
            </a:r>
          </a:p>
          <a:p>
            <a:pPr>
              <a:buNone/>
            </a:pPr>
            <a:r>
              <a:rPr lang="pl-PL" dirty="0" smtClean="0"/>
              <a:t>użycie broni było dopuszczalne w przypadkach</a:t>
            </a:r>
          </a:p>
          <a:p>
            <a:pPr>
              <a:buNone/>
            </a:pPr>
            <a:r>
              <a:rPr lang="pl-PL" dirty="0" smtClean="0"/>
              <a:t>określonych w </a:t>
            </a:r>
            <a:r>
              <a:rPr lang="pl-PL" dirty="0" err="1" smtClean="0"/>
              <a:t>pkt</a:t>
            </a:r>
            <a:r>
              <a:rPr lang="pl-PL" dirty="0" smtClean="0"/>
              <a:t> 1–3 i 5, albo za osobą, wobec której</a:t>
            </a:r>
          </a:p>
          <a:p>
            <a:pPr>
              <a:buNone/>
            </a:pPr>
            <a:r>
              <a:rPr lang="pl-PL" dirty="0" smtClean="0"/>
              <a:t>istnieje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UZASADNIONE PODEJRZENIE </a:t>
            </a:r>
            <a:r>
              <a:rPr lang="pl-PL" dirty="0" smtClean="0"/>
              <a:t>popełnienia</a:t>
            </a:r>
          </a:p>
          <a:p>
            <a:pPr>
              <a:buNone/>
            </a:pPr>
            <a:r>
              <a:rPr lang="pl-PL" dirty="0" smtClean="0"/>
              <a:t>zabójstwa, zamachu terrorystycznego, uprowadzenia</a:t>
            </a:r>
          </a:p>
          <a:p>
            <a:pPr>
              <a:buNone/>
            </a:pPr>
            <a:r>
              <a:rPr lang="pl-PL" dirty="0" smtClean="0"/>
              <a:t>osoby w celu wymuszenia okupu lub określonego</a:t>
            </a:r>
          </a:p>
          <a:p>
            <a:pPr>
              <a:buNone/>
            </a:pPr>
            <a:r>
              <a:rPr lang="pl-PL" dirty="0" smtClean="0"/>
              <a:t>zachowania, rozboju, kradzieży rozbójniczej, wymuszenia</a:t>
            </a:r>
          </a:p>
          <a:p>
            <a:pPr>
              <a:buNone/>
            </a:pPr>
            <a:r>
              <a:rPr lang="pl-PL" dirty="0" smtClean="0"/>
              <a:t>rozbójniczego, umyślnego ciężkiego uszkodzenia ciała,</a:t>
            </a:r>
          </a:p>
          <a:p>
            <a:pPr>
              <a:buNone/>
            </a:pPr>
            <a:r>
              <a:rPr lang="pl-PL" dirty="0" smtClean="0"/>
              <a:t>zgwałcenia, podpalenia lub umyślnego sprowadzenia w</a:t>
            </a:r>
          </a:p>
          <a:p>
            <a:pPr>
              <a:buNone/>
            </a:pPr>
            <a:r>
              <a:rPr lang="pl-PL" dirty="0" smtClean="0"/>
              <a:t>inny sposób niebezpieczeństwa powszechnego dla życia</a:t>
            </a:r>
          </a:p>
          <a:p>
            <a:pPr>
              <a:buNone/>
            </a:pPr>
            <a:r>
              <a:rPr lang="pl-PL" dirty="0" smtClean="0"/>
              <a:t>albo zdrowia;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celu ujęcia osoby, o której mowa w </a:t>
            </a:r>
            <a:r>
              <a:rPr lang="pl-PL" dirty="0" err="1" smtClean="0"/>
              <a:t>pkt</a:t>
            </a:r>
            <a:r>
              <a:rPr lang="pl-PL" dirty="0" smtClean="0"/>
              <a:t> 6, jeśli</a:t>
            </a:r>
          </a:p>
          <a:p>
            <a:pPr>
              <a:buNone/>
            </a:pPr>
            <a:r>
              <a:rPr lang="pl-PL" dirty="0" smtClean="0"/>
              <a:t>schroniła się ona w miejscu trudno dostępnym,</a:t>
            </a:r>
          </a:p>
          <a:p>
            <a:pPr>
              <a:buNone/>
            </a:pPr>
            <a:r>
              <a:rPr lang="pl-PL" dirty="0" smtClean="0"/>
              <a:t>a z okoliczności towarzyszących wynika, że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MOŻE</a:t>
            </a:r>
          </a:p>
          <a:p>
            <a:pPr>
              <a:buNone/>
            </a:pP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UŻYĆ </a:t>
            </a:r>
            <a:r>
              <a:rPr lang="pl-PL" dirty="0" smtClean="0"/>
              <a:t>broni palnej lub innego niebezpiecznego</a:t>
            </a:r>
          </a:p>
          <a:p>
            <a:pPr>
              <a:buNone/>
            </a:pPr>
            <a:r>
              <a:rPr lang="pl-PL" dirty="0" smtClean="0"/>
              <a:t>narzędzia, którego użycie zagrozić może życiu lub</a:t>
            </a:r>
          </a:p>
          <a:p>
            <a:pPr>
              <a:buNone/>
            </a:pPr>
            <a:r>
              <a:rPr lang="pl-PL" dirty="0" smtClean="0"/>
              <a:t>zdrowiu;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celu odparcia gwałtownego, bezpośredniego i</a:t>
            </a:r>
          </a:p>
          <a:p>
            <a:pPr>
              <a:buNone/>
            </a:pPr>
            <a:r>
              <a:rPr lang="pl-PL" dirty="0" smtClean="0"/>
              <a:t>bezprawnego zamachu na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KONWÓJ</a:t>
            </a:r>
            <a:r>
              <a:rPr lang="pl-PL" dirty="0" smtClean="0"/>
              <a:t> ochraniający</a:t>
            </a:r>
          </a:p>
          <a:p>
            <a:pPr>
              <a:buNone/>
            </a:pPr>
            <a:r>
              <a:rPr lang="pl-PL" dirty="0" smtClean="0"/>
              <a:t>osoby, materiały zawierające informacje</a:t>
            </a:r>
          </a:p>
          <a:p>
            <a:pPr>
              <a:buNone/>
            </a:pPr>
            <a:r>
              <a:rPr lang="pl-PL" dirty="0" smtClean="0"/>
              <a:t>niejawne, pieniądze albo inne przedmioty</a:t>
            </a:r>
          </a:p>
          <a:p>
            <a:pPr>
              <a:buNone/>
            </a:pPr>
            <a:r>
              <a:rPr lang="pl-PL" dirty="0" smtClean="0"/>
              <a:t>wartościowe;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w celu ujęcia lub udaremnienia </a:t>
            </a:r>
            <a:r>
              <a:rPr lang="pl-P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UCIECZKI </a:t>
            </a:r>
            <a:r>
              <a:rPr lang="pl-PL" dirty="0" smtClean="0"/>
              <a:t>osoby </a:t>
            </a:r>
          </a:p>
          <a:p>
            <a:pPr>
              <a:buNone/>
            </a:pPr>
            <a:r>
              <a:rPr lang="pl-PL" dirty="0" smtClean="0"/>
              <a:t>zatrzymanej, tymczasowo aresztowanej lub odbywającej</a:t>
            </a:r>
          </a:p>
          <a:p>
            <a:pPr>
              <a:buNone/>
            </a:pPr>
            <a:r>
              <a:rPr lang="pl-PL" dirty="0" smtClean="0"/>
              <a:t>karę pozbawienia wolności, jeśli:</a:t>
            </a:r>
          </a:p>
          <a:p>
            <a:pPr>
              <a:buNone/>
            </a:pPr>
            <a:r>
              <a:rPr lang="pl-PL" dirty="0" smtClean="0"/>
              <a:t>a) ucieczka osoby pozbawionej wolności stwarza</a:t>
            </a:r>
          </a:p>
          <a:p>
            <a:pPr>
              <a:buNone/>
            </a:pPr>
            <a:r>
              <a:rPr lang="pl-PL" dirty="0" smtClean="0"/>
              <a:t>zagrożenie dla życia albo zdrowia ludzkiego,</a:t>
            </a:r>
          </a:p>
          <a:p>
            <a:pPr>
              <a:buNone/>
            </a:pPr>
            <a:r>
              <a:rPr lang="pl-PL" dirty="0" smtClean="0"/>
              <a:t>b) istnieje uzasadnione podejrzenie, że osoba pozbawiona</a:t>
            </a:r>
          </a:p>
          <a:p>
            <a:pPr>
              <a:buNone/>
            </a:pPr>
            <a:r>
              <a:rPr lang="pl-PL" dirty="0" smtClean="0"/>
              <a:t>wolności może użyć broni palnej, materiałów</a:t>
            </a:r>
          </a:p>
          <a:p>
            <a:pPr>
              <a:buNone/>
            </a:pPr>
            <a:r>
              <a:rPr lang="pl-PL" dirty="0" smtClean="0"/>
              <a:t>wybuchowych lub niebezpiecznego narzędzia,</a:t>
            </a:r>
          </a:p>
          <a:p>
            <a:pPr>
              <a:buNone/>
            </a:pPr>
            <a:r>
              <a:rPr lang="pl-PL" dirty="0" smtClean="0"/>
              <a:t>c) pozbawienie wolności nastąpiło w związku z</a:t>
            </a:r>
          </a:p>
          <a:p>
            <a:pPr>
              <a:buNone/>
            </a:pPr>
            <a:r>
              <a:rPr lang="pl-PL" dirty="0" smtClean="0"/>
              <a:t>uzasadnionym podejrzeniem lub stwierdzeniem</a:t>
            </a:r>
          </a:p>
          <a:p>
            <a:pPr>
              <a:buNone/>
            </a:pPr>
            <a:r>
              <a:rPr lang="pl-PL" dirty="0" smtClean="0"/>
              <a:t>popełnienia przestępstw, o których mowa w </a:t>
            </a:r>
            <a:r>
              <a:rPr lang="pl-PL" dirty="0" err="1" smtClean="0"/>
              <a:t>pkt</a:t>
            </a:r>
            <a:r>
              <a:rPr lang="pl-PL" dirty="0" smtClean="0"/>
              <a:t> 6.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Zasady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84784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Użycie broni jako ostateczność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59632" y="2060848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Spowodowanie jak najmniejszej szkody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27784" y="2636912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Postępowanie ze szczególną rozwagą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19872" y="3212976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Ścisłe stosowanie się do procedur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Czynności przed użyciem broni palnej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700808"/>
            <a:ext cx="532859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Okrzyk „POLICJA”!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7544" y="2852936"/>
            <a:ext cx="532859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Wezwać do zachowania się zgodnego z prawem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3933056"/>
            <a:ext cx="532859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„STÓJ-BO STRZELAM!”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5013176"/>
            <a:ext cx="532859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Strzał ostrzegawczy w bezpiecznym kierunku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5949280"/>
            <a:ext cx="532859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Strzał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699792" y="2276872"/>
            <a:ext cx="1080120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2699792" y="3356992"/>
            <a:ext cx="1080120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2699792" y="4437112"/>
            <a:ext cx="1080120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2699792" y="5445224"/>
            <a:ext cx="1080120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Czynności po użyciu broni palnej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484784"/>
            <a:ext cx="482453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Pomoc osobie poszkodowanej + sprowadzenie pomocy medycznej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067944" y="2492896"/>
            <a:ext cx="482453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Zabezpieczenie śladów + ustalenie świadków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612576" y="7533456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Okrzyk „POLICJA”!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067944" y="4509120"/>
            <a:ext cx="482453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Pisemny raport do bezpośredniego przełożonego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95536" y="3501008"/>
            <a:ext cx="482453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Powiadomienie dyżurnego najbliższej jednostki organizacyjnej Policji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trzałka zakrzywiona w lewo 8"/>
          <p:cNvSpPr/>
          <p:nvPr/>
        </p:nvSpPr>
        <p:spPr>
          <a:xfrm>
            <a:off x="5436096" y="1700808"/>
            <a:ext cx="648072" cy="72008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Strzałka zakrzywiona w lewo 9"/>
          <p:cNvSpPr/>
          <p:nvPr/>
        </p:nvSpPr>
        <p:spPr>
          <a:xfrm>
            <a:off x="5364088" y="3789040"/>
            <a:ext cx="648072" cy="72008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zakrzywiona w prawo 10"/>
          <p:cNvSpPr/>
          <p:nvPr/>
        </p:nvSpPr>
        <p:spPr>
          <a:xfrm>
            <a:off x="3419872" y="2708920"/>
            <a:ext cx="504056" cy="79208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Podstawy prawne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Regulacje </a:t>
            </a:r>
            <a:r>
              <a:rPr lang="pl-PL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Ustawy o Policji</a:t>
            </a:r>
          </a:p>
          <a:p>
            <a:r>
              <a:rPr lang="pl-PL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Rozporządzenie Rady Ministrów </a:t>
            </a:r>
            <a:r>
              <a:rPr lang="pl-PL" sz="2400" dirty="0" smtClean="0"/>
              <a:t>z dnia 19 lipca 2005 r. </a:t>
            </a:r>
            <a:br>
              <a:rPr lang="pl-PL" sz="2400" dirty="0" smtClean="0"/>
            </a:br>
            <a:r>
              <a:rPr lang="pl-PL" sz="2400" i="1" dirty="0" smtClean="0"/>
              <a:t>w sprawie szczegółowych warunków i sposobu postępowania przy użyciu broni palnej przez policjantów oraz zasad użycia broni palnej przez oddziały i pododdziały zwarte Policji</a:t>
            </a:r>
          </a:p>
          <a:p>
            <a:r>
              <a:rPr lang="pl-PL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Zarządzenie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nr 852 Komendanta Głównego Policji </a:t>
            </a:r>
            <a:r>
              <a:rPr lang="pl-PL" sz="2400" i="1" dirty="0" smtClean="0"/>
              <a:t>z dnia 20 lipca 2011 r. w sprawie zasad przyznawania i użytkowania broni palnej przez policjantów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użycie broni jest absolutnie niedozwolone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83768" y="2492896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przypadkach z art. 17 ust. 1 </a:t>
            </a:r>
            <a:r>
              <a:rPr lang="pl-PL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pkt</a:t>
            </a:r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6, 7, 9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83768" y="3068960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gdy: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483768" y="4149080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WIDOCZNA CIĄŻA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483768" y="4725144"/>
            <a:ext cx="482453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OSOBA WYGLĄDAJĄCA MAKSYMALNIE NA TRZYNASTOLATKA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483768" y="5589240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STARZEC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483768" y="6165304"/>
            <a:ext cx="482453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WIDOCZNE KALECTWO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trzałka w dół 11"/>
          <p:cNvSpPr/>
          <p:nvPr/>
        </p:nvSpPr>
        <p:spPr>
          <a:xfrm>
            <a:off x="5004048" y="3645024"/>
            <a:ext cx="288032" cy="36004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>
            <a:off x="4644008" y="3645024"/>
            <a:ext cx="288032" cy="36004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Zasady dotyczące przyznawania i przechowywania broni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627784" y="4653136"/>
            <a:ext cx="1728192" cy="1631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Policjant posiadający kwalifikacje zawodowe podstawowe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572000" y="4653136"/>
            <a:ext cx="1728192" cy="1631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Wydanie broni poprzedzone sprawdzeniem wiedzy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51720" y="3356992"/>
            <a:ext cx="2232248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Sposób codziennego noszenia broni 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347864" y="2132856"/>
            <a:ext cx="2160240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Obowiązki policjanta odnośnie broni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499992" y="3356992"/>
            <a:ext cx="2088232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Miejsce przechowywania broni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82390" y="1397000"/>
          <a:ext cx="1979220" cy="4064000"/>
        </p:xfrm>
        <a:graphic>
          <a:graphicData uri="http://schemas.openxmlformats.org/drawingml/2006/table">
            <a:tbl>
              <a:tblPr/>
              <a:tblGrid>
                <a:gridCol w="989610"/>
                <a:gridCol w="989610"/>
              </a:tblGrid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ROK</a:t>
                      </a:r>
                      <a:endParaRPr lang="pl-PL" sz="1200"/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LICZBA</a:t>
                      </a:r>
                      <a:endParaRPr lang="pl-PL" sz="1200"/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1993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168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1994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143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155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1996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125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1997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93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1998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74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1999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97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2000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102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2001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89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2002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110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2003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149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2004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135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228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2006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168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2007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176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2008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157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2009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185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2010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 224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pl-PL" sz="1200"/>
                        <a:t>2011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140</a:t>
                      </a:r>
                    </a:p>
                  </a:txBody>
                  <a:tcPr marL="6597" marR="6597" marT="6597" marB="65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85685" y="-510063"/>
            <a:ext cx="931537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b="1" dirty="0" smtClean="0"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UŻYCIE BRONI SŁUŻBOWEJ PRZEZ POLICJANTÓW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(łącznie liczba przypadków uzasadnionego użycia broni i strzałów ostrzegawczych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012160" y="61653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www.policja.pl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Głośne przypadki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59632" y="2420888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Strzelanina na ul. Bałtyckiej, Poznań, 2004 rok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59632" y="3284984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Strzelanina w Łodzi, październik 2012 rok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59632" y="4077072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Strzały w Szamocinie (Wielkopolskie), wrzesień 2010 rok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59632" y="4797152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Strzały w Gdańsku, październik 2010 rok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Specyfika pracy w Policji – </a:t>
            </a:r>
            <a:b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wpływ na zachowanie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84784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Stres zawodowy 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988840"/>
            <a:ext cx="266429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Przyczyny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923928" y="1988840"/>
            <a:ext cx="2808312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Konsekwencje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2492896"/>
            <a:ext cx="266429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Relacje z przełożonymi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95536" y="2996952"/>
            <a:ext cx="266429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Poczucie zagrożenia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95536" y="3573016"/>
            <a:ext cx="266429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Strach przed karą dyscyplinarną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5536" y="4437112"/>
            <a:ext cx="2664296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Kontakt z bronią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923928" y="2564904"/>
            <a:ext cx="280831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Konflikty rodzinne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3923928" y="3068960"/>
            <a:ext cx="280831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Zaburzenia psychiczne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923928" y="3573016"/>
            <a:ext cx="2808312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Uzależnienia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95536" y="4941168"/>
            <a:ext cx="2664296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Przeciążenie obowiązkami</a:t>
            </a:r>
            <a:endParaRPr lang="pl-PL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Kwestia morderstw rodzinnych dokonywanych przez funkcjonariuszy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339752" y="1916832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Jastrzębie Zdrój, czerwiec 2012</a:t>
            </a:r>
            <a:endParaRPr lang="pl-PL" sz="20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2996952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Opatów, luty 2012</a:t>
            </a:r>
            <a:endParaRPr lang="pl-PL" sz="20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339752" y="4077072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Sieradz, kwiecień 2011</a:t>
            </a:r>
            <a:endParaRPr lang="pl-PL" sz="20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95536" y="5085184"/>
            <a:ext cx="633670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Łódż</a:t>
            </a:r>
            <a:r>
              <a:rPr lang="pl-PL" sz="2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grudzień 2010</a:t>
            </a:r>
            <a:endParaRPr lang="pl-PL" sz="20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Wnioski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Bibliografia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1560" y="1556792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Baran Mariusz, Sielecki Piotr, Wasik Adrian, </a:t>
            </a:r>
            <a:r>
              <a:rPr lang="pl-PL" b="1" i="1" dirty="0" smtClean="0"/>
              <a:t>Podręcznik policjanta pionu prewencji</a:t>
            </a:r>
            <a:r>
              <a:rPr lang="pl-PL" dirty="0" smtClean="0"/>
              <a:t>, Wydawnictwo szkoły Policji w Katowicach , 2007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Dąbrowska – Kardas Małgorzata, Kardas Piotr, </a:t>
            </a:r>
            <a:r>
              <a:rPr lang="pl-PL" b="1" i="1" dirty="0" smtClean="0"/>
              <a:t>Glosa do postanowienia SN z dnia 27 października 1994 r., III KRN 144/94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Kaczmarczyk Michał, </a:t>
            </a:r>
            <a:r>
              <a:rPr lang="pl-PL" b="1" i="1" dirty="0" smtClean="0"/>
              <a:t>„Użycie broni” a jej „wykorzystanie”,  </a:t>
            </a:r>
            <a:r>
              <a:rPr lang="pl-PL" dirty="0" smtClean="0"/>
              <a:t>Kwartalnik Policja nr 2/2006</a:t>
            </a:r>
            <a:endParaRPr lang="pl-PL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Kotowski Wojciech,  </a:t>
            </a:r>
            <a:r>
              <a:rPr lang="pl-PL" b="1" i="1" dirty="0" smtClean="0"/>
              <a:t>Ustawa o Policji. Komentarz</a:t>
            </a:r>
            <a:r>
              <a:rPr lang="pl-PL" dirty="0" smtClean="0"/>
              <a:t>, wyd. 3, Wydawnictwo LEX , 2012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Mikołajska Magdalena (oprac.), </a:t>
            </a:r>
            <a:r>
              <a:rPr lang="pl-PL" b="1" i="1" dirty="0" smtClean="0"/>
              <a:t>Problemy środowiska policyjnego-raport z badań ankietowych</a:t>
            </a:r>
            <a:r>
              <a:rPr lang="pl-PL" dirty="0" smtClean="0"/>
              <a:t>, http://www.kujawsko-pomorska.policja.gov.pl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Pytlakowski Piotr, </a:t>
            </a:r>
            <a:r>
              <a:rPr lang="pl-PL" b="1" i="1" dirty="0" smtClean="0"/>
              <a:t>Co wolno policjantowi</a:t>
            </a:r>
            <a:r>
              <a:rPr lang="pl-PL" dirty="0" smtClean="0"/>
              <a:t>,  opubl. 6.12.2010 http://www.polityka.pl/kraj/1511196,1,kiedy-policjant-moze-strzelac.read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Sielecki Piotr, Sobiech Piotr, Pluta Dariusz, </a:t>
            </a:r>
            <a:r>
              <a:rPr lang="pl-PL" b="1" i="1" dirty="0" smtClean="0"/>
              <a:t>Broń palna</a:t>
            </a:r>
            <a:r>
              <a:rPr lang="pl-PL" dirty="0" smtClean="0"/>
              <a:t>, wyd. 3, Wydawnictwo szkoły Policji w Katowicach ,2009  </a:t>
            </a:r>
          </a:p>
          <a:p>
            <a:endParaRPr lang="pl-PL" dirty="0" smtClean="0"/>
          </a:p>
          <a:p>
            <a:r>
              <a:rPr lang="pl-PL" dirty="0" smtClean="0"/>
              <a:t>Strony internetowe:</a:t>
            </a:r>
          </a:p>
          <a:p>
            <a:r>
              <a:rPr lang="pl-PL" dirty="0" smtClean="0"/>
              <a:t>www.policja.pl</a:t>
            </a:r>
          </a:p>
          <a:p>
            <a:r>
              <a:rPr lang="pl-PL" dirty="0" smtClean="0"/>
              <a:t>http://www.nszzp-ksp.pl</a:t>
            </a:r>
          </a:p>
          <a:p>
            <a:r>
              <a:rPr lang="pl-PL" dirty="0" smtClean="0"/>
              <a:t>http://www.info.policja.pl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 rozumiemy przez „broń palną”?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Art. 4 i Art. 7. Ustawy o broni i amunicji </a:t>
            </a:r>
          </a:p>
          <a:p>
            <a:pPr>
              <a:buNone/>
            </a:pPr>
            <a:r>
              <a:rPr lang="pl-PL" b="1" dirty="0" smtClean="0"/>
              <a:t>Art. 7. Ustawy o broni i amunicji 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W rozumieniu ustawy bronią palną jest każda</a:t>
            </a:r>
          </a:p>
          <a:p>
            <a:pPr marL="514350" indent="-514350">
              <a:buNone/>
            </a:pPr>
            <a:r>
              <a:rPr lang="pl-PL" u="sng" dirty="0" smtClean="0"/>
              <a:t>przenośna broń lufowa</a:t>
            </a:r>
            <a:r>
              <a:rPr lang="pl-PL" dirty="0" smtClean="0"/>
              <a:t>, która miota,</a:t>
            </a:r>
          </a:p>
          <a:p>
            <a:pPr>
              <a:buNone/>
            </a:pPr>
            <a:r>
              <a:rPr lang="pl-PL" dirty="0" smtClean="0"/>
              <a:t>jest przeznaczona do miotania lub może być</a:t>
            </a:r>
          </a:p>
          <a:p>
            <a:pPr>
              <a:buNone/>
            </a:pPr>
            <a:r>
              <a:rPr lang="pl-PL" dirty="0" smtClean="0"/>
              <a:t>przystosowana do miotania jednego</a:t>
            </a:r>
          </a:p>
          <a:p>
            <a:pPr>
              <a:buNone/>
            </a:pPr>
            <a:r>
              <a:rPr lang="pl-PL" dirty="0" smtClean="0"/>
              <a:t>lub większej liczby </a:t>
            </a:r>
            <a:r>
              <a:rPr lang="pl-PL" u="sng" dirty="0" smtClean="0"/>
              <a:t>pocisków lub substancji </a:t>
            </a:r>
            <a:r>
              <a:rPr lang="pl-PL" dirty="0" smtClean="0"/>
              <a:t>w </a:t>
            </a:r>
          </a:p>
          <a:p>
            <a:pPr>
              <a:buNone/>
            </a:pPr>
            <a:r>
              <a:rPr lang="pl-PL" dirty="0" smtClean="0"/>
              <a:t>wyniku działania </a:t>
            </a:r>
            <a:r>
              <a:rPr lang="pl-PL" u="sng" dirty="0" smtClean="0"/>
              <a:t>materiału</a:t>
            </a:r>
          </a:p>
          <a:p>
            <a:pPr>
              <a:buNone/>
            </a:pPr>
            <a:r>
              <a:rPr lang="pl-PL" u="sng" dirty="0" smtClean="0"/>
              <a:t>miotającego.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 rozumiemy przez „broń palną”?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600" b="1" dirty="0" smtClean="0"/>
              <a:t>Art. 4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1. Ilekroć w ustawie jest mowa o broni, należy przez to rozumieć:</a:t>
            </a:r>
          </a:p>
          <a:p>
            <a:pPr>
              <a:buNone/>
            </a:pPr>
            <a:r>
              <a:rPr lang="pl-PL" sz="1600" u="sng" dirty="0" smtClean="0"/>
              <a:t>1) broń palną, w tym broń bojową, myśliwską, sportową, gazową, alarmową i</a:t>
            </a:r>
          </a:p>
          <a:p>
            <a:pPr>
              <a:buNone/>
            </a:pPr>
            <a:r>
              <a:rPr lang="pl-PL" sz="1600" u="sng" dirty="0" smtClean="0"/>
              <a:t>sygnałową;</a:t>
            </a:r>
          </a:p>
          <a:p>
            <a:pPr>
              <a:buNone/>
            </a:pPr>
            <a:r>
              <a:rPr lang="pl-PL" sz="1600" dirty="0" smtClean="0"/>
              <a:t>2) broń pneumatyczną;</a:t>
            </a:r>
          </a:p>
          <a:p>
            <a:pPr>
              <a:buNone/>
            </a:pPr>
            <a:r>
              <a:rPr lang="pl-PL" sz="1600" dirty="0" smtClean="0"/>
              <a:t>3) miotacze gazu obezwładniającego;</a:t>
            </a:r>
          </a:p>
          <a:p>
            <a:pPr>
              <a:buNone/>
            </a:pPr>
            <a:r>
              <a:rPr lang="pl-PL" sz="1600" dirty="0" smtClean="0"/>
              <a:t>4) narzędzia i urządzenia, których używanie może zagrażać życiu lub zdrowiu:</a:t>
            </a:r>
          </a:p>
          <a:p>
            <a:pPr>
              <a:buNone/>
            </a:pPr>
            <a:r>
              <a:rPr lang="pl-PL" sz="1600" dirty="0" smtClean="0"/>
              <a:t>a) broń białą w postaci:</a:t>
            </a:r>
          </a:p>
          <a:p>
            <a:pPr>
              <a:buNone/>
            </a:pPr>
            <a:r>
              <a:rPr lang="pl-PL" sz="1600" dirty="0" smtClean="0"/>
              <a:t>– ostrzy ukrytych w przedmiotach niemających wyglądu broni,</a:t>
            </a:r>
          </a:p>
          <a:p>
            <a:pPr>
              <a:buNone/>
            </a:pPr>
            <a:r>
              <a:rPr lang="pl-PL" sz="1600" dirty="0" smtClean="0"/>
              <a:t>– kastetów i </a:t>
            </a:r>
            <a:r>
              <a:rPr lang="pl-PL" sz="1600" dirty="0" err="1" smtClean="0"/>
              <a:t>nunczaków</a:t>
            </a:r>
            <a:r>
              <a:rPr lang="pl-PL" sz="1600" dirty="0" smtClean="0"/>
              <a:t>,</a:t>
            </a:r>
          </a:p>
          <a:p>
            <a:pPr>
              <a:buNone/>
            </a:pPr>
            <a:r>
              <a:rPr lang="pl-PL" sz="1600" dirty="0" smtClean="0"/>
              <a:t>– pałek posiadających zakończenie z ciężkiego i twardego materiału</a:t>
            </a:r>
          </a:p>
          <a:p>
            <a:pPr>
              <a:buNone/>
            </a:pPr>
            <a:r>
              <a:rPr lang="pl-PL" sz="1600" dirty="0" smtClean="0"/>
              <a:t>lub zawierających wkładki z takiego materiału,</a:t>
            </a:r>
          </a:p>
          <a:p>
            <a:pPr>
              <a:buNone/>
            </a:pPr>
            <a:r>
              <a:rPr lang="pl-PL" sz="1600" dirty="0" smtClean="0"/>
              <a:t>– pałek wykonanych z drewna lub innego ciężkiego i twardego materiału,</a:t>
            </a:r>
          </a:p>
          <a:p>
            <a:pPr>
              <a:buNone/>
            </a:pPr>
            <a:r>
              <a:rPr lang="pl-PL" sz="1600" dirty="0" smtClean="0"/>
              <a:t>imitujących kij bejsbolowy,</a:t>
            </a:r>
          </a:p>
          <a:p>
            <a:pPr>
              <a:buNone/>
            </a:pPr>
            <a:r>
              <a:rPr lang="pl-PL" sz="1600" dirty="0" smtClean="0"/>
              <a:t>b) broń cięciwową w postaci kusz,</a:t>
            </a:r>
          </a:p>
          <a:p>
            <a:pPr>
              <a:buNone/>
            </a:pPr>
            <a:r>
              <a:rPr lang="pl-PL" sz="1600" dirty="0" smtClean="0"/>
              <a:t>c) przedmioty przeznaczone do obezwładniania osób za pomocą energii</a:t>
            </a:r>
          </a:p>
          <a:p>
            <a:pPr>
              <a:buNone/>
            </a:pPr>
            <a:r>
              <a:rPr lang="pl-PL" sz="1600" dirty="0" smtClean="0"/>
              <a:t>elektrycznej.</a:t>
            </a:r>
            <a:endParaRPr lang="pl-P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ademekumelewa.cal.pl/images/stories/artykuly/P-64-CZ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086225" cy="3095625"/>
          </a:xfrm>
          <a:prstGeom prst="rect">
            <a:avLst/>
          </a:prstGeom>
          <a:noFill/>
        </p:spPr>
      </p:pic>
      <p:pic>
        <p:nvPicPr>
          <p:cNvPr id="1028" name="Picture 4" descr="http://www.coltkrotoszyn.pl/bron/bojowa/glock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4248472" cy="3089798"/>
          </a:xfrm>
          <a:prstGeom prst="rect">
            <a:avLst/>
          </a:prstGeom>
          <a:noFill/>
        </p:spPr>
      </p:pic>
      <p:pic>
        <p:nvPicPr>
          <p:cNvPr id="1030" name="Picture 6" descr="http://image.ceneo.pl/data/products/10515451/i-pistolet-asg-walther-p99-czarn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789040"/>
            <a:ext cx="4351920" cy="2901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Warunki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27584" y="1772816"/>
            <a:ext cx="6984776" cy="11079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warunek – środki przymusu bezpośredniego nie są wystarczające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3645024"/>
            <a:ext cx="7128792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warunek – ich użycie nie jest możliwe</a:t>
            </a:r>
          </a:p>
          <a:p>
            <a:endParaRPr lang="pl-PL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Warunki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62880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Art. 16. </a:t>
            </a:r>
            <a:endParaRPr lang="pl-PL" dirty="0" smtClean="0"/>
          </a:p>
          <a:p>
            <a:r>
              <a:rPr lang="pl-PL" dirty="0" smtClean="0"/>
              <a:t>1. W razie niepodporządkowania się wydanym na podstawie prawa poleceniom organów Policji lub jej funkcjonariuszy, policjanci mogą stosować następujące środki przymusu bezpośredniego: </a:t>
            </a:r>
          </a:p>
          <a:p>
            <a:r>
              <a:rPr lang="pl-PL" dirty="0" smtClean="0"/>
              <a:t>1) fizyczne, techniczne i chemiczne środki służące do obezwładniania bądź konwojowania osób oraz do zatrzymywania pojazdów; </a:t>
            </a:r>
          </a:p>
          <a:p>
            <a:r>
              <a:rPr lang="pl-PL" dirty="0" smtClean="0"/>
              <a:t>2) pałki służbowe; </a:t>
            </a:r>
          </a:p>
          <a:p>
            <a:r>
              <a:rPr lang="pl-PL" dirty="0" smtClean="0"/>
              <a:t>3) wodne środki obezwładniające; </a:t>
            </a:r>
          </a:p>
          <a:p>
            <a:r>
              <a:rPr lang="pl-PL" dirty="0" smtClean="0"/>
              <a:t>4) psy i konie służbowe; </a:t>
            </a:r>
          </a:p>
          <a:p>
            <a:r>
              <a:rPr lang="pl-PL" dirty="0" smtClean="0"/>
              <a:t>5) pociski </a:t>
            </a:r>
            <a:r>
              <a:rPr lang="pl-PL" dirty="0" err="1" smtClean="0"/>
              <a:t>niepenetracyjne</a:t>
            </a:r>
            <a:r>
              <a:rPr lang="pl-PL" dirty="0" smtClean="0"/>
              <a:t>, miotane z broni palnej. </a:t>
            </a:r>
          </a:p>
          <a:p>
            <a:r>
              <a:rPr lang="pl-PL" dirty="0" smtClean="0"/>
              <a:t>2. Policjanci mogą stosować jedynie środki przymusu bezpośredniego odpowiadające potrzebom wynikającym z istniejącej sytuacji i niezbędne do osiągnięcia podporządkowania się wydanym poleceniom.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155679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3600" dirty="0" smtClean="0"/>
              <a:t>W celu odparcia </a:t>
            </a:r>
          </a:p>
          <a:p>
            <a:pPr>
              <a:buNone/>
            </a:pP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BEZPOŚREDNIEGO</a:t>
            </a:r>
            <a:r>
              <a:rPr lang="pl-PL" sz="3600" dirty="0" smtClean="0"/>
              <a:t> i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BEZPRAWNEGO</a:t>
            </a:r>
            <a:r>
              <a:rPr lang="pl-PL" sz="3600" dirty="0" smtClean="0"/>
              <a:t> zamachu na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ŻYCIE</a:t>
            </a:r>
            <a:r>
              <a:rPr lang="pl-PL" sz="3600" dirty="0" smtClean="0"/>
              <a:t>,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ZDROWIE</a:t>
            </a:r>
            <a:r>
              <a:rPr lang="pl-PL" sz="3600" dirty="0" smtClean="0"/>
              <a:t> lub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WOLNOŚĆ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POLICJANTA</a:t>
            </a:r>
            <a:r>
              <a:rPr lang="pl-PL" sz="3600" dirty="0" smtClean="0"/>
              <a:t> lub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INNEJ OSOBY </a:t>
            </a:r>
            <a:r>
              <a:rPr lang="pl-PL" sz="3600" dirty="0" smtClean="0"/>
              <a:t>oraz w celu przeciwdziałania czynnościom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ZMIERZAJĄCYM BEZPOŚREDNIO </a:t>
            </a:r>
            <a:r>
              <a:rPr lang="pl-PL" sz="3600" dirty="0" smtClean="0"/>
              <a:t>do takiego zamachu;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Kiedy policjant ma prawo użyć broni?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   Przeciwko osobie </a:t>
            </a:r>
            <a:r>
              <a:rPr lang="pl-PL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NIEPODPORZĄDKOWUJĄCEJ SIĘ WEZWANIU </a:t>
            </a:r>
            <a:r>
              <a:rPr lang="pl-PL" sz="3600" dirty="0" smtClean="0"/>
              <a:t>do natychmiastowego porzucenia broni lub innego niebezpiecznego narzędzia, którego użycie zagrozić może życiu, zdrowiu lub wolności policjanta albo innej osoby;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1158</Words>
  <Application>Microsoft Office PowerPoint</Application>
  <PresentationFormat>Pokaz na ekranie (4:3)</PresentationFormat>
  <Paragraphs>215</Paragraphs>
  <Slides>27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Funkcjonariusz Policji a broń palna</vt:lpstr>
      <vt:lpstr>Podstawy prawne</vt:lpstr>
      <vt:lpstr>Co rozumiemy przez „broń palną”?</vt:lpstr>
      <vt:lpstr>Co rozumiemy przez „broń palną”?</vt:lpstr>
      <vt:lpstr>Slajd 5</vt:lpstr>
      <vt:lpstr>Warunki</vt:lpstr>
      <vt:lpstr>Warunki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Kiedy policjant ma prawo użyć broni?</vt:lpstr>
      <vt:lpstr>Zasady</vt:lpstr>
      <vt:lpstr>Czynności przed użyciem broni palnej</vt:lpstr>
      <vt:lpstr>Czynności po użyciu broni palnej</vt:lpstr>
      <vt:lpstr>Kiedy użycie broni jest absolutnie niedozwolone</vt:lpstr>
      <vt:lpstr>Zasady dotyczące przyznawania i przechowywania broni</vt:lpstr>
      <vt:lpstr>Slajd 22</vt:lpstr>
      <vt:lpstr>Głośne przypadki</vt:lpstr>
      <vt:lpstr>Specyfika pracy w Policji –  wpływ na zachowanie</vt:lpstr>
      <vt:lpstr>Kwestia morderstw rodzinnych dokonywanych przez funkcjonariuszy</vt:lpstr>
      <vt:lpstr>Wnioski</vt:lpstr>
      <vt:lpstr>Bibliografia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Funkcjonariusz Policji a broń palna</dc:title>
  <dc:creator>Iga</dc:creator>
  <cp:lastModifiedBy>Iga</cp:lastModifiedBy>
  <cp:revision>79</cp:revision>
  <dcterms:created xsi:type="dcterms:W3CDTF">2012-11-06T09:55:09Z</dcterms:created>
  <dcterms:modified xsi:type="dcterms:W3CDTF">2012-11-22T08:25:53Z</dcterms:modified>
</cp:coreProperties>
</file>