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89" r:id="rId3"/>
    <p:sldId id="267" r:id="rId4"/>
    <p:sldId id="257" r:id="rId5"/>
    <p:sldId id="258" r:id="rId6"/>
    <p:sldId id="259" r:id="rId7"/>
    <p:sldId id="282" r:id="rId8"/>
    <p:sldId id="276" r:id="rId9"/>
    <p:sldId id="275" r:id="rId10"/>
    <p:sldId id="277" r:id="rId11"/>
    <p:sldId id="266" r:id="rId12"/>
    <p:sldId id="300" r:id="rId13"/>
    <p:sldId id="301" r:id="rId14"/>
    <p:sldId id="279" r:id="rId15"/>
    <p:sldId id="263" r:id="rId16"/>
    <p:sldId id="264" r:id="rId17"/>
    <p:sldId id="280" r:id="rId18"/>
    <p:sldId id="302" r:id="rId19"/>
    <p:sldId id="303" r:id="rId20"/>
    <p:sldId id="304" r:id="rId21"/>
    <p:sldId id="262" r:id="rId22"/>
    <p:sldId id="269" r:id="rId23"/>
    <p:sldId id="270" r:id="rId24"/>
    <p:sldId id="271" r:id="rId25"/>
    <p:sldId id="298" r:id="rId26"/>
    <p:sldId id="281" r:id="rId27"/>
    <p:sldId id="305" r:id="rId28"/>
    <p:sldId id="273" r:id="rId29"/>
    <p:sldId id="296" r:id="rId30"/>
    <p:sldId id="29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55B1C-E549-4D05-80DF-3338068CE4A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A665ED53-F61F-4F8F-959D-12C39F272601}" type="pres">
      <dgm:prSet presAssocID="{CE655B1C-E549-4D05-80DF-3338068CE4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83095017-804B-4EF5-89EC-338311571D0F}" type="presOf" srcId="{CE655B1C-E549-4D05-80DF-3338068CE4A4}" destId="{A665ED53-F61F-4F8F-959D-12C39F272601}" srcOrd="0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D54EE-D280-4F18-9454-0364D0AB57F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0790377-8EDB-4752-888F-76C8DE06E61A}">
      <dgm:prSet phldrT="[Tekst]"/>
      <dgm:spPr/>
      <dgm:t>
        <a:bodyPr/>
        <a:lstStyle/>
        <a:p>
          <a:pPr algn="ctr"/>
          <a:r>
            <a:rPr lang="pl-PL" dirty="0" smtClean="0"/>
            <a:t>Całkowita swoboda dostępu</a:t>
          </a:r>
        </a:p>
      </dgm:t>
    </dgm:pt>
    <dgm:pt modelId="{BE581B34-0EAD-43F2-A821-90071C22626D}" type="parTrans" cxnId="{8834340F-7469-4CC8-A12C-012E723DFC07}">
      <dgm:prSet/>
      <dgm:spPr/>
      <dgm:t>
        <a:bodyPr/>
        <a:lstStyle/>
        <a:p>
          <a:endParaRPr lang="pl-PL"/>
        </a:p>
      </dgm:t>
    </dgm:pt>
    <dgm:pt modelId="{C614C5E5-2A9F-4038-B635-B5C567CF45A1}" type="sibTrans" cxnId="{8834340F-7469-4CC8-A12C-012E723DFC07}">
      <dgm:prSet/>
      <dgm:spPr/>
      <dgm:t>
        <a:bodyPr/>
        <a:lstStyle/>
        <a:p>
          <a:endParaRPr lang="pl-PL"/>
        </a:p>
      </dgm:t>
    </dgm:pt>
    <dgm:pt modelId="{F6090330-B2D7-405E-9F17-27DA45FC7CFD}">
      <dgm:prSet phldrT="[Tekst]"/>
      <dgm:spPr/>
      <dgm:t>
        <a:bodyPr/>
        <a:lstStyle/>
        <a:p>
          <a:r>
            <a:rPr lang="pl-PL" dirty="0" smtClean="0"/>
            <a:t>Całkowita anonimowość</a:t>
          </a:r>
          <a:endParaRPr lang="pl-PL" dirty="0"/>
        </a:p>
      </dgm:t>
    </dgm:pt>
    <dgm:pt modelId="{0E7BF646-2469-431B-8CF2-E122A1B8B0A9}" type="parTrans" cxnId="{0276DA69-F258-473B-8B5B-7711071C3DA5}">
      <dgm:prSet/>
      <dgm:spPr/>
      <dgm:t>
        <a:bodyPr/>
        <a:lstStyle/>
        <a:p>
          <a:endParaRPr lang="pl-PL"/>
        </a:p>
      </dgm:t>
    </dgm:pt>
    <dgm:pt modelId="{601B7703-D80E-4730-ACA6-8A178C65CBD0}" type="sibTrans" cxnId="{0276DA69-F258-473B-8B5B-7711071C3DA5}">
      <dgm:prSet/>
      <dgm:spPr/>
      <dgm:t>
        <a:bodyPr/>
        <a:lstStyle/>
        <a:p>
          <a:endParaRPr lang="pl-PL"/>
        </a:p>
      </dgm:t>
    </dgm:pt>
    <dgm:pt modelId="{124FCAF2-6561-4069-8A7D-4989FE0DF321}">
      <dgm:prSet phldrT="[Tekst]"/>
      <dgm:spPr/>
      <dgm:t>
        <a:bodyPr/>
        <a:lstStyle/>
        <a:p>
          <a:r>
            <a:rPr lang="pl-PL" dirty="0" smtClean="0"/>
            <a:t>Zagrożenie!</a:t>
          </a:r>
          <a:endParaRPr lang="pl-PL" dirty="0"/>
        </a:p>
      </dgm:t>
    </dgm:pt>
    <dgm:pt modelId="{9D30DC92-EE0F-4A90-89F6-6606F8741A97}" type="parTrans" cxnId="{C77004E1-99E1-4D28-8AA2-D1066EF94BCB}">
      <dgm:prSet/>
      <dgm:spPr/>
      <dgm:t>
        <a:bodyPr/>
        <a:lstStyle/>
        <a:p>
          <a:endParaRPr lang="pl-PL"/>
        </a:p>
      </dgm:t>
    </dgm:pt>
    <dgm:pt modelId="{B46F716A-C2D4-460A-9CDB-3A92B0180B28}" type="sibTrans" cxnId="{C77004E1-99E1-4D28-8AA2-D1066EF94BCB}">
      <dgm:prSet/>
      <dgm:spPr/>
      <dgm:t>
        <a:bodyPr/>
        <a:lstStyle/>
        <a:p>
          <a:endParaRPr lang="pl-PL"/>
        </a:p>
      </dgm:t>
    </dgm:pt>
    <dgm:pt modelId="{7427A224-1E84-44DA-9004-84E53F080E4C}" type="pres">
      <dgm:prSet presAssocID="{D08D54EE-D280-4F18-9454-0364D0AB57FE}" presName="linearFlow" presStyleCnt="0">
        <dgm:presLayoutVars>
          <dgm:dir/>
          <dgm:resizeHandles val="exact"/>
        </dgm:presLayoutVars>
      </dgm:prSet>
      <dgm:spPr/>
    </dgm:pt>
    <dgm:pt modelId="{A561E56C-75F4-4682-B42A-5F1A7AB23C80}" type="pres">
      <dgm:prSet presAssocID="{20790377-8EDB-4752-888F-76C8DE06E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8E9866-FFD1-42F4-ADA1-06A25ADE6C65}" type="pres">
      <dgm:prSet presAssocID="{C614C5E5-2A9F-4038-B635-B5C567CF45A1}" presName="spacerL" presStyleCnt="0"/>
      <dgm:spPr/>
    </dgm:pt>
    <dgm:pt modelId="{AC54E3BA-CB6C-4E5E-BF70-1A113B5FA636}" type="pres">
      <dgm:prSet presAssocID="{C614C5E5-2A9F-4038-B635-B5C567CF45A1}" presName="sibTrans" presStyleLbl="sibTrans2D1" presStyleIdx="0" presStyleCnt="2"/>
      <dgm:spPr/>
      <dgm:t>
        <a:bodyPr/>
        <a:lstStyle/>
        <a:p>
          <a:endParaRPr lang="pl-PL"/>
        </a:p>
      </dgm:t>
    </dgm:pt>
    <dgm:pt modelId="{D3437ABA-9B66-455D-8DF5-1711465AC401}" type="pres">
      <dgm:prSet presAssocID="{C614C5E5-2A9F-4038-B635-B5C567CF45A1}" presName="spacerR" presStyleCnt="0"/>
      <dgm:spPr/>
    </dgm:pt>
    <dgm:pt modelId="{49AD2445-990A-4B5E-91A6-D7638A71CA53}" type="pres">
      <dgm:prSet presAssocID="{F6090330-B2D7-405E-9F17-27DA45FC7C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426E26-21CF-48DD-BB85-E60BE87D3504}" type="pres">
      <dgm:prSet presAssocID="{601B7703-D80E-4730-ACA6-8A178C65CBD0}" presName="spacerL" presStyleCnt="0"/>
      <dgm:spPr/>
    </dgm:pt>
    <dgm:pt modelId="{A28AD106-6B3A-4A0F-830C-23FDDD5DD1FB}" type="pres">
      <dgm:prSet presAssocID="{601B7703-D80E-4730-ACA6-8A178C65CBD0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17C599-5985-4ADA-9FFB-C013D32FFD0E}" type="pres">
      <dgm:prSet presAssocID="{601B7703-D80E-4730-ACA6-8A178C65CBD0}" presName="spacerR" presStyleCnt="0"/>
      <dgm:spPr/>
    </dgm:pt>
    <dgm:pt modelId="{9C623091-E596-44C7-947B-173FA5DAB4E8}" type="pres">
      <dgm:prSet presAssocID="{124FCAF2-6561-4069-8A7D-4989FE0DF3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B262B9-A092-4510-8A89-4BDC34F28CEA}" type="presOf" srcId="{124FCAF2-6561-4069-8A7D-4989FE0DF321}" destId="{9C623091-E596-44C7-947B-173FA5DAB4E8}" srcOrd="0" destOrd="0" presId="urn:microsoft.com/office/officeart/2005/8/layout/equation1"/>
    <dgm:cxn modelId="{4D4B4D7B-937B-4952-9B3A-14A2599892A8}" type="presOf" srcId="{601B7703-D80E-4730-ACA6-8A178C65CBD0}" destId="{A28AD106-6B3A-4A0F-830C-23FDDD5DD1FB}" srcOrd="0" destOrd="0" presId="urn:microsoft.com/office/officeart/2005/8/layout/equation1"/>
    <dgm:cxn modelId="{D7D2A7B6-539F-4ED8-A53F-27D8ACAC3488}" type="presOf" srcId="{20790377-8EDB-4752-888F-76C8DE06E61A}" destId="{A561E56C-75F4-4682-B42A-5F1A7AB23C80}" srcOrd="0" destOrd="0" presId="urn:microsoft.com/office/officeart/2005/8/layout/equation1"/>
    <dgm:cxn modelId="{41B67B10-A182-4CE7-9839-B75F4366E402}" type="presOf" srcId="{F6090330-B2D7-405E-9F17-27DA45FC7CFD}" destId="{49AD2445-990A-4B5E-91A6-D7638A71CA53}" srcOrd="0" destOrd="0" presId="urn:microsoft.com/office/officeart/2005/8/layout/equation1"/>
    <dgm:cxn modelId="{68A62242-4E17-48D3-BDBF-705C0CD8E702}" type="presOf" srcId="{C614C5E5-2A9F-4038-B635-B5C567CF45A1}" destId="{AC54E3BA-CB6C-4E5E-BF70-1A113B5FA636}" srcOrd="0" destOrd="0" presId="urn:microsoft.com/office/officeart/2005/8/layout/equation1"/>
    <dgm:cxn modelId="{D9E63EC4-B7E0-4773-AD8F-94439D90F462}" type="presOf" srcId="{D08D54EE-D280-4F18-9454-0364D0AB57FE}" destId="{7427A224-1E84-44DA-9004-84E53F080E4C}" srcOrd="0" destOrd="0" presId="urn:microsoft.com/office/officeart/2005/8/layout/equation1"/>
    <dgm:cxn modelId="{8834340F-7469-4CC8-A12C-012E723DFC07}" srcId="{D08D54EE-D280-4F18-9454-0364D0AB57FE}" destId="{20790377-8EDB-4752-888F-76C8DE06E61A}" srcOrd="0" destOrd="0" parTransId="{BE581B34-0EAD-43F2-A821-90071C22626D}" sibTransId="{C614C5E5-2A9F-4038-B635-B5C567CF45A1}"/>
    <dgm:cxn modelId="{0276DA69-F258-473B-8B5B-7711071C3DA5}" srcId="{D08D54EE-D280-4F18-9454-0364D0AB57FE}" destId="{F6090330-B2D7-405E-9F17-27DA45FC7CFD}" srcOrd="1" destOrd="0" parTransId="{0E7BF646-2469-431B-8CF2-E122A1B8B0A9}" sibTransId="{601B7703-D80E-4730-ACA6-8A178C65CBD0}"/>
    <dgm:cxn modelId="{C77004E1-99E1-4D28-8AA2-D1066EF94BCB}" srcId="{D08D54EE-D280-4F18-9454-0364D0AB57FE}" destId="{124FCAF2-6561-4069-8A7D-4989FE0DF321}" srcOrd="2" destOrd="0" parTransId="{9D30DC92-EE0F-4A90-89F6-6606F8741A97}" sibTransId="{B46F716A-C2D4-460A-9CDB-3A92B0180B28}"/>
    <dgm:cxn modelId="{389D1426-6BEC-4CC7-B4F7-58A0EB1F8B41}" type="presParOf" srcId="{7427A224-1E84-44DA-9004-84E53F080E4C}" destId="{A561E56C-75F4-4682-B42A-5F1A7AB23C80}" srcOrd="0" destOrd="0" presId="urn:microsoft.com/office/officeart/2005/8/layout/equation1"/>
    <dgm:cxn modelId="{CE0AC012-CFCA-44B8-A6E4-BCAD90360C35}" type="presParOf" srcId="{7427A224-1E84-44DA-9004-84E53F080E4C}" destId="{628E9866-FFD1-42F4-ADA1-06A25ADE6C65}" srcOrd="1" destOrd="0" presId="urn:microsoft.com/office/officeart/2005/8/layout/equation1"/>
    <dgm:cxn modelId="{D897E1AB-CD04-4900-8C4F-CCFB6B97A050}" type="presParOf" srcId="{7427A224-1E84-44DA-9004-84E53F080E4C}" destId="{AC54E3BA-CB6C-4E5E-BF70-1A113B5FA636}" srcOrd="2" destOrd="0" presId="urn:microsoft.com/office/officeart/2005/8/layout/equation1"/>
    <dgm:cxn modelId="{0AE642F8-087F-45A0-A28A-2867C1D93BE5}" type="presParOf" srcId="{7427A224-1E84-44DA-9004-84E53F080E4C}" destId="{D3437ABA-9B66-455D-8DF5-1711465AC401}" srcOrd="3" destOrd="0" presId="urn:microsoft.com/office/officeart/2005/8/layout/equation1"/>
    <dgm:cxn modelId="{620093CD-1A13-46E8-B450-FA6A287E86AC}" type="presParOf" srcId="{7427A224-1E84-44DA-9004-84E53F080E4C}" destId="{49AD2445-990A-4B5E-91A6-D7638A71CA53}" srcOrd="4" destOrd="0" presId="urn:microsoft.com/office/officeart/2005/8/layout/equation1"/>
    <dgm:cxn modelId="{DBB6362A-F5BE-4848-A14C-CD4165B34790}" type="presParOf" srcId="{7427A224-1E84-44DA-9004-84E53F080E4C}" destId="{62426E26-21CF-48DD-BB85-E60BE87D3504}" srcOrd="5" destOrd="0" presId="urn:microsoft.com/office/officeart/2005/8/layout/equation1"/>
    <dgm:cxn modelId="{B1AC0FA3-B41C-438D-863C-14E9B3BD40BE}" type="presParOf" srcId="{7427A224-1E84-44DA-9004-84E53F080E4C}" destId="{A28AD106-6B3A-4A0F-830C-23FDDD5DD1FB}" srcOrd="6" destOrd="0" presId="urn:microsoft.com/office/officeart/2005/8/layout/equation1"/>
    <dgm:cxn modelId="{7B9241BD-A1FB-41BE-A70B-E730BC658811}" type="presParOf" srcId="{7427A224-1E84-44DA-9004-84E53F080E4C}" destId="{A417C599-5985-4ADA-9FFB-C013D32FFD0E}" srcOrd="7" destOrd="0" presId="urn:microsoft.com/office/officeart/2005/8/layout/equation1"/>
    <dgm:cxn modelId="{11E7A746-E756-4D2A-9B5B-3B4A7B811AB9}" type="presParOf" srcId="{7427A224-1E84-44DA-9004-84E53F080E4C}" destId="{9C623091-E596-44C7-947B-173FA5DAB4E8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927B43-453D-459B-B859-274D3BA51043}" type="datetimeFigureOut">
              <a:rPr lang="pl-PL" smtClean="0"/>
              <a:pPr/>
              <a:t>2012-11-26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AA8396-6C5E-4A3D-B291-C9A1BBDC63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onops.blogspot.com/" TargetMode="External"/><Relationship Id="rId2" Type="http://schemas.openxmlformats.org/officeDocument/2006/relationships/hyperlink" Target="http://anonnew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8643998" cy="2286016"/>
          </a:xfrm>
        </p:spPr>
        <p:txBody>
          <a:bodyPr>
            <a:normAutofit fontScale="85000" lnSpcReduction="20000"/>
          </a:bodyPr>
          <a:lstStyle/>
          <a:p>
            <a:endParaRPr lang="pl-PL" sz="4400" dirty="0" smtClean="0"/>
          </a:p>
          <a:p>
            <a:endParaRPr lang="pl-PL" sz="4400" dirty="0" smtClean="0"/>
          </a:p>
          <a:p>
            <a:r>
              <a:rPr lang="pl-PL" sz="2800" dirty="0" smtClean="0"/>
              <a:t>Kryminalistyka a </a:t>
            </a:r>
            <a:r>
              <a:rPr lang="pl-PL" sz="2800" dirty="0" err="1" smtClean="0"/>
              <a:t>cyberprzestępczość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Czy prawo ujarzmi technologię?</a:t>
            </a:r>
          </a:p>
          <a:p>
            <a:endParaRPr lang="pl-PL" sz="2200" dirty="0" smtClean="0"/>
          </a:p>
          <a:p>
            <a:endParaRPr lang="pl-PL" sz="2200" dirty="0" smtClean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pl-PL" dirty="0" smtClean="0"/>
              <a:t>Jakub Kwaśnik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22542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00090"/>
            <a:ext cx="9144000" cy="135732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System wartości w środowisku hackerów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28800" y="1600200"/>
            <a:ext cx="5181600" cy="44815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276600" y="3505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667000" y="4648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33800" y="266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Wolność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Prestiż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71800" y="510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Umiejętności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714876" y="1500174"/>
            <a:ext cx="1500198" cy="1081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072066" y="2500306"/>
            <a:ext cx="1285884" cy="476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181600" y="3352799"/>
            <a:ext cx="1319226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209800" y="33528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1905000" y="36576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715000" y="4724400"/>
            <a:ext cx="167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5643570" y="5357826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77000" y="1371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286512" y="1142984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/>
              <a:t>Wolność tworzenia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00800" y="2057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/>
              <a:t>Wolność w dostępie do wiedzy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572264" y="307181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/>
              <a:t>Wolność form dzielenia się wiedzą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9906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/>
              <a:t>Osiągnięcia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990600" y="3429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/>
              <a:t>Uznanie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391400" y="4495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/>
              <a:t>Wiedza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286644" y="5143512"/>
            <a:ext cx="164307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/>
              <a:t>Socjotechnika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mo_mitnick_pouls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089600" cy="507209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0034" y="28572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rial Black" pitchFamily="34" charset="0"/>
              </a:rPr>
              <a:t>1337 – </a:t>
            </a:r>
            <a:r>
              <a:rPr lang="pl-PL" sz="3200" b="1" dirty="0" err="1" smtClean="0">
                <a:latin typeface="Arial Black" pitchFamily="34" charset="0"/>
              </a:rPr>
              <a:t>leet</a:t>
            </a:r>
            <a:r>
              <a:rPr lang="pl-PL" sz="3200" b="1" dirty="0" smtClean="0">
                <a:latin typeface="Arial Black" pitchFamily="34" charset="0"/>
              </a:rPr>
              <a:t> = ELITA</a:t>
            </a:r>
            <a:endParaRPr lang="pl-PL" sz="3200" b="1" dirty="0"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592933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     Adrian Lamo – </a:t>
            </a:r>
            <a:r>
              <a:rPr lang="pl-PL" dirty="0" err="1" smtClean="0">
                <a:solidFill>
                  <a:srgbClr val="FFFF00"/>
                </a:solidFill>
              </a:rPr>
              <a:t>cracker</a:t>
            </a:r>
            <a:r>
              <a:rPr lang="pl-PL" dirty="0" smtClean="0">
                <a:solidFill>
                  <a:srgbClr val="FFFF00"/>
                </a:solidFill>
              </a:rPr>
              <a:t>         Kevin </a:t>
            </a:r>
            <a:r>
              <a:rPr lang="pl-PL" dirty="0" err="1" smtClean="0">
                <a:solidFill>
                  <a:srgbClr val="FFFF00"/>
                </a:solidFill>
              </a:rPr>
              <a:t>Mitnick</a:t>
            </a:r>
            <a:r>
              <a:rPr lang="pl-PL" dirty="0" smtClean="0">
                <a:solidFill>
                  <a:srgbClr val="FFFF00"/>
                </a:solidFill>
              </a:rPr>
              <a:t> – hacker        Kevin </a:t>
            </a:r>
            <a:r>
              <a:rPr lang="pl-PL" dirty="0" err="1" smtClean="0">
                <a:solidFill>
                  <a:srgbClr val="FFFF00"/>
                </a:solidFill>
              </a:rPr>
              <a:t>Poulsen</a:t>
            </a:r>
            <a:r>
              <a:rPr lang="pl-PL" dirty="0" smtClean="0">
                <a:solidFill>
                  <a:srgbClr val="FFFF00"/>
                </a:solidFill>
              </a:rPr>
              <a:t> - </a:t>
            </a:r>
            <a:r>
              <a:rPr lang="pl-PL" dirty="0" err="1" smtClean="0">
                <a:solidFill>
                  <a:srgbClr val="FFFF00"/>
                </a:solidFill>
              </a:rPr>
              <a:t>phisher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nonymous_so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71" y="1669001"/>
            <a:ext cx="8727888" cy="441220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Kim są </a:t>
            </a:r>
            <a:r>
              <a:rPr lang="pl-PL" dirty="0" err="1" smtClean="0">
                <a:solidFill>
                  <a:srgbClr val="FFFF00"/>
                </a:solidFill>
              </a:rPr>
              <a:t>Anonymous</a:t>
            </a:r>
            <a:r>
              <a:rPr lang="pl-PL" dirty="0" smtClean="0">
                <a:solidFill>
                  <a:srgbClr val="FFFF00"/>
                </a:solidFill>
              </a:rPr>
              <a:t>?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Obraz 4" descr="26-Anonymous-hacekers-launch-attacks-againest-So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6" y="4376689"/>
            <a:ext cx="2257494" cy="16796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613" y="825623"/>
            <a:ext cx="8226425" cy="574664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Międzynarodowa organizacja hackerów, której celem jest ochrona wolności przepływu informacji, wolności słowa oraz wolności korzystania z Internetu.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dirty="0" smtClean="0"/>
              <a:t>„Stado ptaków”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Zbiorowość ludzi o nieokreślonej tożsamości, </a:t>
            </a:r>
          </a:p>
          <a:p>
            <a:pPr algn="ctr">
              <a:buNone/>
            </a:pPr>
            <a:r>
              <a:rPr lang="pl-PL" sz="2000" dirty="0" smtClean="0"/>
              <a:t>skupiona na walce przeciw wybranym celom.</a:t>
            </a:r>
          </a:p>
          <a:p>
            <a:pPr algn="ctr">
              <a:buNone/>
            </a:pPr>
            <a:r>
              <a:rPr lang="pl-PL" sz="2000" dirty="0" smtClean="0"/>
              <a:t>Skład grup ataku zmienia się nieustannie.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„</a:t>
            </a:r>
            <a:r>
              <a:rPr lang="en-US" sz="2000" b="1" dirty="0" smtClean="0"/>
              <a:t>A Letter from Anonymous, 9th of December 2010</a:t>
            </a:r>
            <a:r>
              <a:rPr lang="pl-PL" sz="2000" b="1" dirty="0" smtClean="0"/>
              <a:t>”</a:t>
            </a:r>
            <a:r>
              <a:rPr lang="en-US" sz="2000" b="1" dirty="0" smtClean="0"/>
              <a:t> </a:t>
            </a:r>
            <a:endParaRPr lang="pl-PL" sz="2000" b="1" dirty="0" smtClean="0"/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  <a:hlinkClick r:id="rId2"/>
              </a:rPr>
              <a:t>http://anonnews.org/</a:t>
            </a:r>
            <a:r>
              <a:rPr lang="pl-PL" sz="2000" b="1" dirty="0" smtClean="0">
                <a:solidFill>
                  <a:srgbClr val="FFFF00"/>
                </a:solidFill>
              </a:rPr>
              <a:t>  </a:t>
            </a:r>
            <a:r>
              <a:rPr lang="pl-PL" sz="2000" b="1" dirty="0" smtClean="0">
                <a:solidFill>
                  <a:srgbClr val="FFFF00"/>
                </a:solidFill>
                <a:hlinkClick r:id="rId3"/>
              </a:rPr>
              <a:t>http://anonops.blogspot.com/</a:t>
            </a:r>
            <a:r>
              <a:rPr lang="pl-PL" sz="20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http://en.wikipedia.org/wiki/Anonymous</a:t>
            </a:r>
            <a:r>
              <a:rPr lang="pl-PL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_(</a:t>
            </a:r>
            <a:r>
              <a:rPr lang="en-US" sz="2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grou</a:t>
            </a:r>
            <a:r>
              <a:rPr lang="pl-PL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p)</a:t>
            </a:r>
            <a:endParaRPr lang="en-US" sz="2000" b="1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algn="ctr"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042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Kim są Anonimowi?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752" y="1527048"/>
            <a:ext cx="8699404" cy="4830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Cracking </a:t>
            </a:r>
            <a:r>
              <a:rPr lang="pl-PL" sz="2400" dirty="0" smtClean="0"/>
              <a:t>– łamanie zabezpieczeń w celu osiągnięcia korzyści (dostęp do informacji, programów)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Phishing</a:t>
            </a:r>
            <a:r>
              <a:rPr lang="pl-PL" sz="2400" dirty="0" smtClean="0"/>
              <a:t> -  ataki </a:t>
            </a:r>
            <a:r>
              <a:rPr lang="pl-PL" sz="2400" dirty="0" err="1" smtClean="0"/>
              <a:t>cyberprzestępcze</a:t>
            </a:r>
            <a:r>
              <a:rPr lang="pl-PL" sz="2400" dirty="0" smtClean="0"/>
              <a:t> o charakterze gospodarczym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SMiShing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/>
              <a:t>– jw. ale dotyczące telefonów komórkowych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Spoofing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– podszywanie się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Sniffing</a:t>
            </a:r>
            <a:r>
              <a:rPr lang="pl-PL" sz="2400" dirty="0" smtClean="0">
                <a:solidFill>
                  <a:srgbClr val="FFFF00"/>
                </a:solidFill>
              </a:rPr>
              <a:t> – </a:t>
            </a:r>
            <a:r>
              <a:rPr lang="pl-PL" sz="2400" dirty="0" smtClean="0"/>
              <a:t>przechwytywanie danych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Phreaking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/>
              <a:t>– ataki za pomocą telefonów, „darmowe połączenia”</a:t>
            </a:r>
          </a:p>
          <a:p>
            <a:pPr>
              <a:buNone/>
            </a:pPr>
            <a:r>
              <a:rPr lang="pl-PL" sz="2400" dirty="0" err="1" smtClean="0">
                <a:solidFill>
                  <a:srgbClr val="FFFF00"/>
                </a:solidFill>
              </a:rPr>
              <a:t>Cybersquatting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/>
              <a:t>- praktyka rejestrowania domen internetowych znanych marek i odsprzedawania ich po zawyżonej cenie</a:t>
            </a:r>
          </a:p>
          <a:p>
            <a:pPr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SPAM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– masowe rozsyłanie niechcianej korespondencji</a:t>
            </a:r>
          </a:p>
          <a:p>
            <a:pPr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Piractwo </a:t>
            </a:r>
            <a:r>
              <a:rPr lang="pl-PL" sz="2400" dirty="0" smtClean="0"/>
              <a:t>– nielegalne kopiowanie i dystrybucja aplikacji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ataków </a:t>
            </a:r>
            <a:r>
              <a:rPr lang="pl-PL" dirty="0" err="1" smtClean="0"/>
              <a:t>cyberprzestępczych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ingles2l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140173" cy="618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inglesu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613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752" y="1527048"/>
            <a:ext cx="8842248" cy="49023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Wirus: </a:t>
            </a:r>
            <a:r>
              <a:rPr lang="pl-PL" dirty="0" err="1" smtClean="0">
                <a:solidFill>
                  <a:srgbClr val="FFFF00"/>
                </a:solidFill>
              </a:rPr>
              <a:t>Stuxnet</a:t>
            </a:r>
            <a:endParaRPr lang="pl-PL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l-PL" dirty="0" smtClean="0"/>
              <a:t>Druga połowa 2009 roku</a:t>
            </a:r>
          </a:p>
          <a:p>
            <a:pPr>
              <a:buNone/>
            </a:pPr>
            <a:r>
              <a:rPr lang="pl-PL" dirty="0" smtClean="0"/>
              <a:t>Irański ośrodek jądrowy </a:t>
            </a:r>
            <a:r>
              <a:rPr lang="pl-PL" dirty="0" err="1" smtClean="0"/>
              <a:t>Buszehr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457200" indent="-457200">
              <a:buNone/>
            </a:pPr>
            <a:r>
              <a:rPr lang="pl-PL" sz="2400" dirty="0" smtClean="0"/>
              <a:t>1.Zarażono kilkadziesiąt tysięcy komputerów w Iranie.</a:t>
            </a:r>
          </a:p>
          <a:p>
            <a:pPr marL="457200" indent="-457200">
              <a:buNone/>
            </a:pPr>
            <a:r>
              <a:rPr lang="pl-PL" sz="2400" dirty="0" smtClean="0"/>
              <a:t>2.Jednym z zarażonych komputerów był komputer pracownika.</a:t>
            </a:r>
          </a:p>
          <a:p>
            <a:pPr marL="457200" indent="-457200">
              <a:buNone/>
            </a:pPr>
            <a:r>
              <a:rPr lang="pl-PL" sz="2400" dirty="0" smtClean="0"/>
              <a:t>3.Pracownik przyniósł wirusa do pracy na karcie </a:t>
            </a:r>
            <a:r>
              <a:rPr lang="pl-PL" sz="2400" dirty="0" err="1" smtClean="0"/>
              <a:t>Memory</a:t>
            </a:r>
            <a:r>
              <a:rPr lang="pl-PL" sz="2400" dirty="0" smtClean="0"/>
              <a:t> </a:t>
            </a:r>
            <a:r>
              <a:rPr lang="pl-PL" sz="2400" dirty="0" err="1" smtClean="0"/>
              <a:t>Stick</a:t>
            </a:r>
            <a:r>
              <a:rPr lang="pl-PL" sz="2400" dirty="0" smtClean="0"/>
              <a:t>.</a:t>
            </a:r>
          </a:p>
          <a:p>
            <a:pPr marL="457200" indent="-457200">
              <a:buNone/>
            </a:pPr>
            <a:r>
              <a:rPr lang="pl-PL" sz="2400" dirty="0" smtClean="0"/>
              <a:t>4.Wirus inteligentnie czekał na połączenie z głównym komputerem.</a:t>
            </a:r>
          </a:p>
          <a:p>
            <a:pPr marL="457200" indent="-457200">
              <a:buNone/>
            </a:pPr>
            <a:r>
              <a:rPr lang="pl-PL" sz="2400" dirty="0" smtClean="0"/>
              <a:t>5.Wirus nie powodował szkód, nie kasował danych, zakłócał jedynie pracę termometrów.</a:t>
            </a:r>
          </a:p>
          <a:p>
            <a:pPr marL="457200" indent="-457200">
              <a:buNone/>
            </a:pPr>
            <a:r>
              <a:rPr lang="pl-PL" sz="2400" dirty="0" smtClean="0"/>
              <a:t>6.Przyczynę usterki wykryto po pół roku; w tym czasie rozwój programu atomowego został wstrzymany na kilka miesięcy.</a:t>
            </a:r>
          </a:p>
          <a:p>
            <a:pPr marL="457200" indent="-457200">
              <a:buNone/>
            </a:pPr>
            <a:endParaRPr lang="pl-PL" sz="2400" dirty="0" smtClean="0"/>
          </a:p>
          <a:p>
            <a:pPr marL="457200" indent="-457200">
              <a:buNone/>
            </a:pPr>
            <a:r>
              <a:rPr lang="pl-PL" sz="2400" dirty="0" smtClean="0"/>
              <a:t>Tak inteligentny wirus wymagał wielkich nakładów finansowych, które prawdopodobnie pokrywało państwo. (Izrael?)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 groźny może być atak </a:t>
            </a:r>
            <a:r>
              <a:rPr lang="pl-PL" dirty="0" err="1" smtClean="0"/>
              <a:t>cyberprzestępczy</a:t>
            </a:r>
            <a:r>
              <a:rPr lang="pl-PL" dirty="0" smtClean="0"/>
              <a:t>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287" y="1428736"/>
            <a:ext cx="8886547" cy="53094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Ataki najczęściej typu </a:t>
            </a:r>
            <a:r>
              <a:rPr lang="pl-PL" dirty="0" err="1" smtClean="0"/>
              <a:t>DDoS</a:t>
            </a:r>
            <a:r>
              <a:rPr lang="pl-PL" dirty="0" smtClean="0"/>
              <a:t> – </a:t>
            </a:r>
            <a:r>
              <a:rPr lang="pl-PL" dirty="0" err="1" smtClean="0"/>
              <a:t>Distributed</a:t>
            </a:r>
            <a:r>
              <a:rPr lang="pl-PL" dirty="0" smtClean="0"/>
              <a:t> </a:t>
            </a:r>
            <a:r>
              <a:rPr lang="pl-PL" dirty="0" err="1" smtClean="0"/>
              <a:t>Denial</a:t>
            </a:r>
            <a:r>
              <a:rPr lang="pl-PL" dirty="0" smtClean="0"/>
              <a:t> of Service</a:t>
            </a:r>
          </a:p>
          <a:p>
            <a:pPr algn="ctr">
              <a:buNone/>
            </a:pPr>
            <a:r>
              <a:rPr lang="pl-PL" sz="2000" dirty="0" smtClean="0"/>
              <a:t>Atak zmasowany </a:t>
            </a:r>
          </a:p>
          <a:p>
            <a:pPr algn="ctr">
              <a:buNone/>
            </a:pPr>
            <a:r>
              <a:rPr lang="pl-PL" sz="2000" dirty="0" smtClean="0"/>
              <a:t>Zajmowanie wolnych zasobów – uniemożliwienie działania</a:t>
            </a:r>
          </a:p>
          <a:p>
            <a:pPr algn="ctr">
              <a:buNone/>
            </a:pPr>
            <a:r>
              <a:rPr lang="pl-PL" sz="2000" dirty="0" smtClean="0"/>
              <a:t>Szkody typu: </a:t>
            </a:r>
            <a:r>
              <a:rPr lang="pl-PL" sz="2000" dirty="0" err="1" smtClean="0"/>
              <a:t>damnum</a:t>
            </a:r>
            <a:r>
              <a:rPr lang="pl-PL" sz="2000" dirty="0" smtClean="0"/>
              <a:t> </a:t>
            </a:r>
            <a:r>
              <a:rPr lang="pl-PL" sz="2000" dirty="0" err="1" smtClean="0"/>
              <a:t>emergens</a:t>
            </a:r>
            <a:r>
              <a:rPr lang="pl-PL" sz="2000" dirty="0" smtClean="0"/>
              <a:t> &amp; </a:t>
            </a:r>
            <a:r>
              <a:rPr lang="pl-PL" sz="2000" dirty="0" err="1" smtClean="0"/>
              <a:t>lucrum</a:t>
            </a:r>
            <a:r>
              <a:rPr lang="pl-PL" sz="2000" dirty="0" smtClean="0"/>
              <a:t> </a:t>
            </a:r>
            <a:r>
              <a:rPr lang="pl-PL" sz="2000" dirty="0" err="1" smtClean="0"/>
              <a:t>cessans</a:t>
            </a: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VI 2009 r. – wsparcie protestujących w Iranie (wybory)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IX 2009 r. do II 2010 – protest przeciw cenzurze Internetu w Australii – </a:t>
            </a:r>
          </a:p>
          <a:p>
            <a:pPr>
              <a:buNone/>
            </a:pPr>
            <a:r>
              <a:rPr lang="pl-PL" sz="2000" dirty="0" smtClean="0"/>
              <a:t>			atak na strony rządowe (operacje </a:t>
            </a:r>
            <a:r>
              <a:rPr lang="pl-PL" sz="2000" dirty="0" err="1" smtClean="0"/>
              <a:t>Didgeridie</a:t>
            </a:r>
            <a:r>
              <a:rPr lang="pl-PL" sz="2000" dirty="0" smtClean="0"/>
              <a:t> i </a:t>
            </a:r>
            <a:r>
              <a:rPr lang="pl-PL" sz="2000" dirty="0" err="1" smtClean="0"/>
              <a:t>Titstorm</a:t>
            </a:r>
            <a:r>
              <a:rPr lang="pl-PL" sz="2000" dirty="0" smtClean="0"/>
              <a:t>)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XII 2010 r. – operacja </a:t>
            </a:r>
            <a:r>
              <a:rPr lang="pl-PL" sz="2000" dirty="0" err="1" smtClean="0"/>
              <a:t>Payback</a:t>
            </a:r>
            <a:r>
              <a:rPr lang="pl-PL" sz="2000" dirty="0" smtClean="0"/>
              <a:t> wymierzona przeciw instytucjom, które zablokowały dotacje dla </a:t>
            </a:r>
            <a:r>
              <a:rPr lang="pl-PL" sz="2000" dirty="0" err="1" smtClean="0"/>
              <a:t>Wikileaks</a:t>
            </a:r>
            <a:r>
              <a:rPr lang="pl-PL" sz="2000" dirty="0" smtClean="0"/>
              <a:t> (</a:t>
            </a:r>
            <a:r>
              <a:rPr lang="pl-PL" sz="2000" dirty="0" err="1" smtClean="0"/>
              <a:t>Mastercard</a:t>
            </a:r>
            <a:r>
              <a:rPr lang="pl-PL" sz="2000" dirty="0" smtClean="0"/>
              <a:t>, Visa, </a:t>
            </a:r>
            <a:r>
              <a:rPr lang="pl-PL" sz="2000" dirty="0" err="1" smtClean="0"/>
              <a:t>Pay-Pal</a:t>
            </a:r>
            <a:r>
              <a:rPr lang="pl-PL" sz="2000" dirty="0" smtClean="0"/>
              <a:t>)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9537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Słynne akcje </a:t>
            </a:r>
            <a:r>
              <a:rPr lang="pl-PL" dirty="0" err="1" smtClean="0">
                <a:solidFill>
                  <a:srgbClr val="FFFF00"/>
                </a:solidFill>
              </a:rPr>
              <a:t>Anonymous</a:t>
            </a:r>
            <a:r>
              <a:rPr lang="pl-PL" dirty="0" smtClean="0">
                <a:solidFill>
                  <a:srgbClr val="FFFF00"/>
                </a:solidFill>
              </a:rPr>
              <a:t>: 2009 - 2011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42" y="1600200"/>
            <a:ext cx="8771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2011 r.: </a:t>
            </a:r>
          </a:p>
          <a:p>
            <a:pPr>
              <a:buNone/>
            </a:pPr>
            <a:r>
              <a:rPr lang="pl-PL" sz="2800" dirty="0" smtClean="0"/>
              <a:t>-Bank of America</a:t>
            </a:r>
          </a:p>
          <a:p>
            <a:pPr>
              <a:buNone/>
            </a:pPr>
            <a:r>
              <a:rPr lang="pl-PL" sz="2800" dirty="0" smtClean="0"/>
              <a:t>-Sony</a:t>
            </a:r>
          </a:p>
          <a:p>
            <a:pPr>
              <a:buNone/>
            </a:pPr>
            <a:r>
              <a:rPr lang="pl-PL" sz="2800" dirty="0" smtClean="0"/>
              <a:t>-Viacom</a:t>
            </a:r>
          </a:p>
          <a:p>
            <a:pPr>
              <a:buNone/>
            </a:pPr>
            <a:r>
              <a:rPr lang="pl-PL" sz="2800" dirty="0" smtClean="0"/>
              <a:t>-Grupy neonazistów w Niemczech</a:t>
            </a:r>
          </a:p>
          <a:p>
            <a:pPr>
              <a:buNone/>
            </a:pPr>
            <a:r>
              <a:rPr lang="pl-PL" sz="2800" dirty="0" smtClean="0"/>
              <a:t>-Parlament Nowej Zelandii, Australii, Wenezueli (cenzura)</a:t>
            </a:r>
          </a:p>
          <a:p>
            <a:pPr>
              <a:buNone/>
            </a:pPr>
            <a:r>
              <a:rPr lang="pl-PL" sz="2800" dirty="0" smtClean="0"/>
              <a:t>-Kościół Baptystów w </a:t>
            </a:r>
            <a:r>
              <a:rPr lang="pl-PL" sz="2800" dirty="0" err="1" smtClean="0"/>
              <a:t>Westboro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-Tunezja, Egipt, Algieria, Libia (ataki na cele rządowe)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Słynne akcje </a:t>
            </a:r>
            <a:r>
              <a:rPr lang="pl-PL" dirty="0" err="1" smtClean="0">
                <a:solidFill>
                  <a:srgbClr val="FFFF00"/>
                </a:solidFill>
              </a:rPr>
              <a:t>Anonymous</a:t>
            </a:r>
            <a:r>
              <a:rPr lang="pl-PL" dirty="0" smtClean="0">
                <a:solidFill>
                  <a:srgbClr val="FFFF00"/>
                </a:solidFill>
              </a:rPr>
              <a:t>: 2009 - 2011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071942"/>
            <a:ext cx="6737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	</a:t>
            </a:r>
            <a:r>
              <a:rPr lang="pl-PL" sz="3200" b="1" dirty="0" smtClean="0">
                <a:solidFill>
                  <a:srgbClr val="FFFF00"/>
                </a:solidFill>
              </a:rPr>
              <a:t>„Łamałem ludzi, nie hasła.”</a:t>
            </a:r>
          </a:p>
          <a:p>
            <a:r>
              <a:rPr lang="pl-PL" dirty="0" smtClean="0"/>
              <a:t>		            Kevin David </a:t>
            </a:r>
            <a:r>
              <a:rPr lang="pl-PL" dirty="0" err="1" smtClean="0"/>
              <a:t>Mitnick</a:t>
            </a:r>
            <a:r>
              <a:rPr lang="pl-PL" dirty="0" smtClean="0"/>
              <a:t>  - Sztuka podstępu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</a:rPr>
              <a:t>USA </a:t>
            </a:r>
            <a:r>
              <a:rPr lang="pl-PL" dirty="0" smtClean="0"/>
              <a:t>- Dowództwo Cybernetyczne Amerykańskich Sił Powietrznych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</a:rPr>
              <a:t>Niemcy</a:t>
            </a:r>
            <a:r>
              <a:rPr lang="pl-PL" dirty="0" smtClean="0"/>
              <a:t> - </a:t>
            </a:r>
            <a:r>
              <a:rPr lang="pl-PL" dirty="0" err="1" smtClean="0"/>
              <a:t>Nationales</a:t>
            </a:r>
            <a:r>
              <a:rPr lang="pl-PL" dirty="0" smtClean="0"/>
              <a:t> </a:t>
            </a:r>
            <a:r>
              <a:rPr lang="pl-PL" dirty="0" err="1" smtClean="0"/>
              <a:t>Cyber-Abwehrzentrum</a:t>
            </a:r>
            <a:r>
              <a:rPr lang="pl-PL" dirty="0" smtClean="0"/>
              <a:t> oraz </a:t>
            </a:r>
            <a:r>
              <a:rPr lang="pl-PL" dirty="0" err="1" smtClean="0"/>
              <a:t>Nationaler</a:t>
            </a:r>
            <a:r>
              <a:rPr lang="pl-PL" dirty="0" smtClean="0"/>
              <a:t> </a:t>
            </a:r>
            <a:r>
              <a:rPr lang="pl-PL" dirty="0" err="1" smtClean="0"/>
              <a:t>Cyber-Sicherheitsrat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</a:rPr>
              <a:t>Estonia</a:t>
            </a:r>
            <a:r>
              <a:rPr lang="pl-PL" dirty="0" smtClean="0"/>
              <a:t> - </a:t>
            </a:r>
            <a:r>
              <a:rPr lang="pl-PL" dirty="0" err="1" smtClean="0"/>
              <a:t>Cyber</a:t>
            </a:r>
            <a:r>
              <a:rPr lang="pl-PL" dirty="0" smtClean="0"/>
              <a:t> </a:t>
            </a:r>
            <a:r>
              <a:rPr lang="pl-PL" dirty="0" err="1" smtClean="0"/>
              <a:t>Defense</a:t>
            </a:r>
            <a:r>
              <a:rPr lang="pl-PL" dirty="0" smtClean="0"/>
              <a:t> </a:t>
            </a:r>
            <a:r>
              <a:rPr lang="pl-PL" dirty="0" err="1" smtClean="0"/>
              <a:t>League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Inne </a:t>
            </a:r>
            <a:r>
              <a:rPr lang="pl-PL" dirty="0" err="1" smtClean="0"/>
              <a:t>cyberoddziały</a:t>
            </a:r>
            <a:r>
              <a:rPr lang="pl-PL" dirty="0" smtClean="0"/>
              <a:t>: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Korea Północna, Korea Południowa, Chiny, Japonia, Izrael, Szwecja, Rosja, Brazylia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6639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solidFill>
                  <a:srgbClr val="FFFF00"/>
                </a:solidFill>
              </a:rPr>
              <a:t>Cyberarmie</a:t>
            </a:r>
            <a:r>
              <a:rPr lang="pl-PL" dirty="0" smtClean="0">
                <a:solidFill>
                  <a:srgbClr val="FFFF00"/>
                </a:solidFill>
              </a:rPr>
              <a:t> i </a:t>
            </a:r>
            <a:r>
              <a:rPr lang="pl-PL" dirty="0" err="1" smtClean="0">
                <a:solidFill>
                  <a:srgbClr val="FFFF00"/>
                </a:solidFill>
              </a:rPr>
              <a:t>cyberwojny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42875"/>
            <a:ext cx="91440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Statystyki policyjne</a:t>
            </a:r>
          </a:p>
        </p:txBody>
      </p:sp>
      <p:graphicFrame>
        <p:nvGraphicFramePr>
          <p:cNvPr id="15481" name="Group 1145"/>
          <p:cNvGraphicFramePr>
            <a:graphicFrameLocks noGrp="1"/>
          </p:cNvGraphicFramePr>
          <p:nvPr/>
        </p:nvGraphicFramePr>
        <p:xfrm>
          <a:off x="142844" y="1111250"/>
          <a:ext cx="8858313" cy="5626608"/>
        </p:xfrm>
        <a:graphic>
          <a:graphicData uri="http://schemas.openxmlformats.org/drawingml/2006/table">
            <a:tbl>
              <a:tblPr/>
              <a:tblGrid>
                <a:gridCol w="681291"/>
                <a:gridCol w="1385649"/>
                <a:gridCol w="1264155"/>
                <a:gridCol w="1514833"/>
                <a:gridCol w="1207253"/>
                <a:gridCol w="1033469"/>
                <a:gridCol w="1771663"/>
              </a:tblGrid>
              <a:tr h="1577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Oszustwo komputerowe art. 287 par.1-2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Uzyskanie informacji art. 267 par. 1-3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Zniszczenie lub zmiana istotnej informacji art. </a:t>
                      </a:r>
                      <a:b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 par. 1-3 i 268a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Zniszczenie lub zmiana informacji art. 269 par. 1-2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Sabotaż komputerowy art. 269a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Wytwarzanie programu komputerowego do popełnienia przestępstwa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art. 269b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~60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Adres IP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– znamy miejsce popełnienia przestępstwa, ale nie znamy osoby, która popełniła przestępstwo</a:t>
            </a:r>
          </a:p>
          <a:p>
            <a:pPr algn="ctr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Konferencja „</a:t>
            </a:r>
            <a:r>
              <a:rPr lang="pl-PL" i="1" dirty="0" smtClean="0"/>
              <a:t>4</a:t>
            </a:r>
            <a:r>
              <a:rPr lang="pl-PL" dirty="0" smtClean="0"/>
              <a:t> </a:t>
            </a:r>
            <a:r>
              <a:rPr lang="pl-PL" i="1" dirty="0" err="1" smtClean="0"/>
              <a:t>Developers</a:t>
            </a:r>
            <a:r>
              <a:rPr lang="pl-PL" dirty="0" smtClean="0"/>
              <a:t>”, 7 marca 2009 roku: poważne braki odpowiedniej ochrony w krakowskich </a:t>
            </a:r>
            <a:r>
              <a:rPr lang="pl-PL" i="1" dirty="0" smtClean="0"/>
              <a:t>hot</a:t>
            </a:r>
            <a:r>
              <a:rPr lang="pl-PL" dirty="0" smtClean="0"/>
              <a:t>-</a:t>
            </a:r>
            <a:r>
              <a:rPr lang="pl-PL" i="1" dirty="0" smtClean="0"/>
              <a:t>spotach</a:t>
            </a:r>
            <a:r>
              <a:rPr lang="pl-PL" dirty="0" smtClean="0"/>
              <a:t>, czyli miejscach udostępniania bezprzewodowego </a:t>
            </a:r>
            <a:r>
              <a:rPr lang="pl-PL" dirty="0" err="1" smtClean="0"/>
              <a:t>internetu</a:t>
            </a:r>
            <a:r>
              <a:rPr lang="pl-PL" dirty="0" smtClean="0"/>
              <a:t>. Na cztery tysiące przebadanych punktów, ponad dwa i pół tysiąca nie spełniło wymogów bezpieczeństwa.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Największy problem: Kto?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27048"/>
            <a:ext cx="8591390" cy="49023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4000" b="1" dirty="0" smtClean="0"/>
              <a:t>	Skutek</a:t>
            </a:r>
            <a:r>
              <a:rPr lang="pl-PL" sz="3200" dirty="0" smtClean="0"/>
              <a:t>: </a:t>
            </a:r>
            <a:r>
              <a:rPr lang="pl-PL" sz="3200" dirty="0" smtClean="0">
                <a:solidFill>
                  <a:srgbClr val="FFFF00"/>
                </a:solidFill>
              </a:rPr>
              <a:t>Odpowiada właściciel punktu dostępu.</a:t>
            </a:r>
          </a:p>
          <a:p>
            <a:pPr algn="just">
              <a:buNone/>
            </a:pPr>
            <a:r>
              <a:rPr lang="pl-PL" sz="3200" dirty="0" smtClean="0"/>
              <a:t>	Np.: </a:t>
            </a:r>
            <a:r>
              <a:rPr lang="pl-PL" sz="2400" dirty="0" smtClean="0"/>
              <a:t>za oszustwa aukcyjne dokonane w kawiarenkach internetowych odpowiada właściciel kawiarenki.</a:t>
            </a:r>
          </a:p>
          <a:p>
            <a:pPr algn="just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	</a:t>
            </a:r>
            <a:r>
              <a:rPr lang="pl-PL" sz="2800" dirty="0" smtClean="0">
                <a:solidFill>
                  <a:srgbClr val="FFFF00"/>
                </a:solidFill>
              </a:rPr>
              <a:t>Dowodem jest IP. </a:t>
            </a:r>
          </a:p>
          <a:p>
            <a:pPr algn="just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600" dirty="0" smtClean="0"/>
              <a:t>Podobnie w przypadku niezabezpieczonej sieci prywatnej</a:t>
            </a:r>
          </a:p>
          <a:p>
            <a:pPr algn="just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400" dirty="0" smtClean="0"/>
              <a:t>	IP </a:t>
            </a:r>
            <a:r>
              <a:rPr lang="pl-PL" sz="2400" dirty="0" err="1" smtClean="0"/>
              <a:t>Spoofing</a:t>
            </a:r>
            <a:r>
              <a:rPr lang="pl-PL" sz="2400" dirty="0" smtClean="0"/>
              <a:t> – fałszowanie adresu IP, podszywanie się</a:t>
            </a:r>
          </a:p>
          <a:p>
            <a:pPr algn="just">
              <a:buNone/>
            </a:pPr>
            <a:r>
              <a:rPr lang="pl-PL" sz="2800" dirty="0" smtClean="0"/>
              <a:t>	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Kto?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752" y="1527048"/>
            <a:ext cx="8627966" cy="4973786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pl-PL" sz="2400" dirty="0" smtClean="0"/>
              <a:t>	Osoby, które nie zabezpieczają prywatnej sieci </a:t>
            </a:r>
            <a:r>
              <a:rPr lang="pl-PL" sz="2400" dirty="0" err="1" smtClean="0"/>
              <a:t>wifi</a:t>
            </a:r>
            <a:r>
              <a:rPr lang="pl-PL" sz="2400" dirty="0" smtClean="0"/>
              <a:t> popełniają przestępstwo, gdyż umożliwiają osobie trzeciej nielegalne pobieranie plików.</a:t>
            </a:r>
          </a:p>
          <a:p>
            <a:pPr marL="514350" indent="-514350"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FFFF00"/>
                </a:solidFill>
              </a:rPr>
              <a:t>„</a:t>
            </a:r>
            <a:r>
              <a:rPr lang="en-US" sz="2400" dirty="0" smtClean="0">
                <a:solidFill>
                  <a:srgbClr val="FFFF00"/>
                </a:solidFill>
              </a:rPr>
              <a:t>Private users are obligated to check whether their wireless connection is adequately secured to the danger of unauthorized third parties abusing it to commit copyright violation</a:t>
            </a:r>
            <a:r>
              <a:rPr lang="pl-PL" sz="2400" dirty="0" smtClean="0">
                <a:solidFill>
                  <a:srgbClr val="FFFF00"/>
                </a:solidFill>
              </a:rPr>
              <a:t>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Internet users can be fined up to euro100 ($126) if a third party takes advantage of their unprotected WLAN connection to illegally download music or other files</a:t>
            </a:r>
            <a:r>
              <a:rPr lang="pl-PL" sz="2400" dirty="0" smtClean="0"/>
              <a:t>.” </a:t>
            </a:r>
          </a:p>
          <a:p>
            <a:pPr marL="514350" indent="-514350" algn="ctr">
              <a:buNone/>
            </a:pPr>
            <a:r>
              <a:rPr lang="pl-PL" sz="1800" b="1" dirty="0" smtClean="0"/>
              <a:t>BGH (</a:t>
            </a:r>
            <a:r>
              <a:rPr lang="pl-PL" sz="1800" b="1" dirty="0" err="1" smtClean="0"/>
              <a:t>Bundesgerichtshof</a:t>
            </a:r>
            <a:r>
              <a:rPr lang="pl-PL" sz="1800" dirty="0" smtClean="0"/>
              <a:t> -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en-US" sz="1800" b="1" dirty="0" smtClean="0"/>
              <a:t>Federal Court of Justice of Germany</a:t>
            </a:r>
            <a:r>
              <a:rPr lang="pl-PL" sz="1800" b="1" dirty="0" smtClean="0"/>
              <a:t>) </a:t>
            </a:r>
          </a:p>
          <a:p>
            <a:pPr marL="514350" indent="-514350" algn="ctr">
              <a:buNone/>
            </a:pPr>
            <a:r>
              <a:rPr lang="pl-PL" sz="1800" b="1" dirty="0" err="1" smtClean="0"/>
              <a:t>Urteil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vom</a:t>
            </a:r>
            <a:r>
              <a:rPr lang="pl-PL" sz="1800" b="1" dirty="0" smtClean="0"/>
              <a:t> 12. Mai 2010, Az.: I ZR 121/08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sz="3200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Tendencje w innych krajach: Niemcy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600" dirty="0" smtClean="0"/>
              <a:t>	</a:t>
            </a:r>
            <a:r>
              <a:rPr lang="pl-PL" sz="2400" dirty="0" smtClean="0"/>
              <a:t>Korzystając  z niezabezpieczonej sieci WIFI popełnia się przestępstwo (we wrześniu został zgłoszony projekt  </a:t>
            </a:r>
            <a:r>
              <a:rPr lang="pl-PL" sz="2400" dirty="0" err="1" smtClean="0"/>
              <a:t>dekryminalizacji</a:t>
            </a:r>
            <a:r>
              <a:rPr lang="pl-PL" sz="2400" dirty="0" smtClean="0"/>
              <a:t>, który ma bardzo duże szanse na powodzenie).</a:t>
            </a:r>
            <a:r>
              <a:rPr lang="pl-PL" sz="2600" dirty="0" smtClean="0"/>
              <a:t>	</a:t>
            </a:r>
          </a:p>
          <a:p>
            <a:pPr algn="just">
              <a:buNone/>
            </a:pPr>
            <a:r>
              <a:rPr lang="pl-PL" sz="2600" dirty="0" smtClean="0">
                <a:solidFill>
                  <a:srgbClr val="FFFF00"/>
                </a:solidFill>
              </a:rPr>
              <a:t>„</a:t>
            </a:r>
            <a:r>
              <a:rPr lang="pl-PL" sz="2600" dirty="0" err="1" smtClean="0">
                <a:solidFill>
                  <a:srgbClr val="FFFF00"/>
                </a:solidFill>
              </a:rPr>
              <a:t>Using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open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wifi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network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without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permission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is</a:t>
            </a:r>
            <a:r>
              <a:rPr lang="pl-PL" sz="2600" dirty="0" smtClean="0">
                <a:solidFill>
                  <a:srgbClr val="FFFF00"/>
                </a:solidFill>
              </a:rPr>
              <a:t> </a:t>
            </a:r>
            <a:r>
              <a:rPr lang="pl-PL" sz="2600" dirty="0" err="1" smtClean="0">
                <a:solidFill>
                  <a:srgbClr val="FFFF00"/>
                </a:solidFill>
              </a:rPr>
              <a:t>illegal</a:t>
            </a:r>
            <a:r>
              <a:rPr lang="pl-PL" sz="2600" dirty="0" smtClean="0">
                <a:solidFill>
                  <a:srgbClr val="FFFF00"/>
                </a:solidFill>
              </a:rPr>
              <a:t>”</a:t>
            </a:r>
          </a:p>
          <a:p>
            <a:pPr algn="just">
              <a:buNone/>
            </a:pPr>
            <a:r>
              <a:rPr lang="pl-PL" sz="2000" dirty="0" err="1" smtClean="0"/>
              <a:t>Court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Salo: </a:t>
            </a:r>
            <a:r>
              <a:rPr lang="pl-PL" sz="2000" dirty="0" err="1" smtClean="0"/>
              <a:t>Finland</a:t>
            </a:r>
            <a:r>
              <a:rPr lang="pl-PL" sz="2000" dirty="0" smtClean="0"/>
              <a:t>, 15. IV 2008 (</a:t>
            </a:r>
            <a:r>
              <a:rPr lang="pl-PL" sz="2000" dirty="0" err="1" smtClean="0"/>
              <a:t>confirmed</a:t>
            </a:r>
            <a:r>
              <a:rPr lang="pl-PL" sz="2000" dirty="0" smtClean="0"/>
              <a:t> by Turku </a:t>
            </a:r>
            <a:r>
              <a:rPr lang="pl-PL" sz="2000" dirty="0" err="1" smtClean="0"/>
              <a:t>Court</a:t>
            </a:r>
            <a:r>
              <a:rPr lang="pl-PL" sz="2000" dirty="0" smtClean="0"/>
              <a:t> of </a:t>
            </a:r>
            <a:r>
              <a:rPr lang="pl-PL" sz="2000" dirty="0" err="1" smtClean="0"/>
              <a:t>Appeal</a:t>
            </a:r>
            <a:r>
              <a:rPr lang="pl-PL" sz="2000" dirty="0" smtClean="0"/>
              <a:t>, 31. III 2009)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	„</a:t>
            </a:r>
            <a:r>
              <a:rPr lang="en-US" sz="2000" dirty="0" smtClean="0"/>
              <a:t>Both courts held that the intentional unauthorized use of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a </a:t>
            </a:r>
            <a:r>
              <a:rPr lang="en-US" sz="2000" dirty="0" err="1" smtClean="0"/>
              <a:t>neighbour’s</a:t>
            </a:r>
            <a:r>
              <a:rPr lang="en-US" sz="2000" dirty="0" smtClean="0"/>
              <a:t> WLAN connection constitutes petty unauthorized use under Chapter 28, Section 9 of the Penal Code and is thus subject to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a fine.</a:t>
            </a:r>
            <a:r>
              <a:rPr lang="pl-PL" sz="2000" dirty="0" smtClean="0"/>
              <a:t>”</a:t>
            </a:r>
          </a:p>
          <a:p>
            <a:pPr algn="just">
              <a:buNone/>
            </a:pP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Tendencje w innych krajach: Finlandia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Gdzie zostało popełnione </a:t>
            </a:r>
            <a:r>
              <a:rPr lang="pl-PL" dirty="0" err="1" smtClean="0"/>
              <a:t>cyberprzestępstwo</a:t>
            </a:r>
            <a:r>
              <a:rPr lang="pl-PL" dirty="0" smtClean="0"/>
              <a:t>?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Przykład: PIRACTWO</a:t>
            </a:r>
          </a:p>
          <a:p>
            <a:pPr marL="514350" indent="-514350">
              <a:buNone/>
            </a:pPr>
            <a:r>
              <a:rPr lang="pl-PL" sz="2400" dirty="0" smtClean="0"/>
              <a:t>1.Komputer </a:t>
            </a:r>
            <a:r>
              <a:rPr lang="pl-PL" sz="2400" dirty="0" err="1" smtClean="0"/>
              <a:t>crackera</a:t>
            </a:r>
            <a:r>
              <a:rPr lang="pl-PL" sz="2400" dirty="0" smtClean="0"/>
              <a:t> (np. USA)</a:t>
            </a:r>
          </a:p>
          <a:p>
            <a:pPr marL="514350" indent="-514350">
              <a:buNone/>
            </a:pPr>
            <a:r>
              <a:rPr lang="pl-PL" sz="2400" dirty="0" smtClean="0"/>
              <a:t>2.Serwer, na którym został umieszczony plik (np. Szwecja)</a:t>
            </a:r>
          </a:p>
          <a:p>
            <a:pPr marL="514350" indent="-514350">
              <a:buNone/>
            </a:pPr>
            <a:r>
              <a:rPr lang="pl-PL" sz="2400" dirty="0" smtClean="0"/>
              <a:t>3.Komputer pirata (np. Polska)</a:t>
            </a:r>
          </a:p>
          <a:p>
            <a:pPr marL="514350" indent="-514350">
              <a:buNone/>
            </a:pPr>
            <a:r>
              <a:rPr lang="pl-PL" sz="2400" dirty="0" smtClean="0"/>
              <a:t>4.Wirtualna przestrzeń (np. </a:t>
            </a:r>
            <a:r>
              <a:rPr lang="pl-PL" sz="2400" dirty="0" err="1" smtClean="0"/>
              <a:t>przekierowanie</a:t>
            </a:r>
            <a:r>
              <a:rPr lang="pl-PL" sz="2400" dirty="0" smtClean="0"/>
              <a:t> IP na adres holenderski, zniszczenie)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Gdzie?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613" y="994300"/>
            <a:ext cx="8226425" cy="55065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Rządowy Zespół Reagowania na Incydenty Komputerowe </a:t>
            </a:r>
            <a:r>
              <a:rPr lang="pl-PL" dirty="0" smtClean="0">
                <a:solidFill>
                  <a:srgbClr val="FFFF00"/>
                </a:solidFill>
              </a:rPr>
              <a:t>CERT.GOV.PL</a:t>
            </a:r>
            <a:r>
              <a:rPr lang="pl-PL" dirty="0" smtClean="0"/>
              <a:t> (współpraca z ABW i </a:t>
            </a:r>
            <a:r>
              <a:rPr lang="pl-PL" dirty="0" err="1" smtClean="0"/>
              <a:t>MSWiA</a:t>
            </a:r>
            <a:r>
              <a:rPr lang="pl-PL" dirty="0" smtClean="0"/>
              <a:t>)</a:t>
            </a:r>
          </a:p>
          <a:p>
            <a:pPr algn="ctr">
              <a:buNone/>
            </a:pPr>
            <a:r>
              <a:rPr lang="pl-PL" dirty="0" smtClean="0"/>
              <a:t>CERT – Computer </a:t>
            </a:r>
            <a:r>
              <a:rPr lang="pl-PL" dirty="0" err="1" smtClean="0"/>
              <a:t>Emergency</a:t>
            </a:r>
            <a:r>
              <a:rPr lang="pl-PL" dirty="0" smtClean="0"/>
              <a:t> </a:t>
            </a:r>
            <a:r>
              <a:rPr lang="pl-PL" dirty="0" err="1" smtClean="0"/>
              <a:t>Response</a:t>
            </a:r>
            <a:r>
              <a:rPr lang="pl-PL" dirty="0" smtClean="0"/>
              <a:t> Team</a:t>
            </a:r>
          </a:p>
          <a:p>
            <a:pPr algn="ctr">
              <a:buNone/>
            </a:pPr>
            <a:r>
              <a:rPr lang="pl-PL" dirty="0" smtClean="0"/>
              <a:t>FIRST – Forum of </a:t>
            </a:r>
            <a:r>
              <a:rPr lang="pl-PL" dirty="0" err="1" smtClean="0"/>
              <a:t>Incident</a:t>
            </a:r>
            <a:r>
              <a:rPr lang="pl-PL" dirty="0" smtClean="0"/>
              <a:t> </a:t>
            </a:r>
            <a:r>
              <a:rPr lang="pl-PL" dirty="0" err="1" smtClean="0"/>
              <a:t>Response</a:t>
            </a:r>
            <a:r>
              <a:rPr lang="pl-PL" dirty="0" smtClean="0"/>
              <a:t> and Security </a:t>
            </a:r>
            <a:r>
              <a:rPr lang="pl-PL" dirty="0" err="1" smtClean="0"/>
              <a:t>Teams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Wojskowe Biuro Bezpieczeństwa Łączności i Informatyki</a:t>
            </a:r>
          </a:p>
          <a:p>
            <a:pPr algn="ctr">
              <a:buNone/>
            </a:pPr>
            <a:r>
              <a:rPr lang="pl-PL" dirty="0" smtClean="0"/>
              <a:t>Przynależność do programów ochrony Cyberprzestrzeni NATO oraz UE (</a:t>
            </a:r>
            <a:r>
              <a:rPr lang="pl-PL" sz="2000" dirty="0" smtClean="0"/>
              <a:t>Koncepcja </a:t>
            </a:r>
            <a:r>
              <a:rPr lang="pl-PL" sz="2000" dirty="0" err="1" smtClean="0"/>
              <a:t>Cybergranic</a:t>
            </a:r>
            <a:r>
              <a:rPr lang="pl-PL" sz="2000" dirty="0" smtClean="0"/>
              <a:t> Unii Europejskiej)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dirty="0" smtClean="0"/>
              <a:t>Nieoficjalne oddziały hackerów </a:t>
            </a:r>
            <a:r>
              <a:rPr lang="pl-PL" dirty="0" smtClean="0">
                <a:solidFill>
                  <a:srgbClr val="FFFF00"/>
                </a:solidFill>
              </a:rPr>
              <a:t>– </a:t>
            </a:r>
            <a:r>
              <a:rPr lang="pl-PL" dirty="0" err="1" smtClean="0">
                <a:solidFill>
                  <a:srgbClr val="FFFF00"/>
                </a:solidFill>
              </a:rPr>
              <a:t>Polish</a:t>
            </a:r>
            <a:r>
              <a:rPr lang="pl-PL" dirty="0" smtClean="0">
                <a:solidFill>
                  <a:srgbClr val="FFFF00"/>
                </a:solidFill>
              </a:rPr>
              <a:t> Underground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0190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Polska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FF00"/>
                </a:solidFill>
              </a:rPr>
              <a:t>Imienny  Internet </a:t>
            </a:r>
            <a:r>
              <a:rPr lang="pl-PL" dirty="0" smtClean="0"/>
              <a:t>– idea wprowadzenia konieczności logowania się do sieci internetowej za pośrednictwem dowodu osobistego i czytnika, w celu pełnej identyfikacji osoby korzystającej z sieci/komputera/urządzenia łączącego się z </a:t>
            </a:r>
            <a:r>
              <a:rPr lang="pl-PL" dirty="0" err="1" smtClean="0"/>
              <a:t>internetem</a:t>
            </a:r>
            <a:r>
              <a:rPr lang="pl-PL" dirty="0" smtClean="0"/>
              <a:t>.</a:t>
            </a:r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Cechy:</a:t>
            </a:r>
          </a:p>
          <a:p>
            <a:pPr>
              <a:buNone/>
            </a:pPr>
            <a:r>
              <a:rPr lang="pl-PL" dirty="0" smtClean="0"/>
              <a:t>-pełna identyfikacja -&gt; wiemy KTO!</a:t>
            </a:r>
          </a:p>
          <a:p>
            <a:pPr>
              <a:buNone/>
            </a:pPr>
            <a:r>
              <a:rPr lang="pl-PL" dirty="0" smtClean="0"/>
              <a:t>-problem </a:t>
            </a:r>
            <a:r>
              <a:rPr lang="pl-PL" dirty="0" err="1" smtClean="0"/>
              <a:t>cyberprzestępczości</a:t>
            </a:r>
            <a:r>
              <a:rPr lang="pl-PL" dirty="0" smtClean="0"/>
              <a:t> ograniczony</a:t>
            </a:r>
          </a:p>
          <a:p>
            <a:pPr>
              <a:buNone/>
            </a:pPr>
            <a:r>
              <a:rPr lang="pl-PL" dirty="0" smtClean="0"/>
              <a:t>-kultura w sieci</a:t>
            </a:r>
          </a:p>
          <a:p>
            <a:pPr>
              <a:buNone/>
            </a:pPr>
            <a:r>
              <a:rPr lang="pl-PL" dirty="0" smtClean="0"/>
              <a:t>-ograniczenie swobód i wolności</a:t>
            </a:r>
          </a:p>
          <a:p>
            <a:pPr>
              <a:buNone/>
            </a:pPr>
            <a:r>
              <a:rPr lang="pl-PL" dirty="0" smtClean="0"/>
              <a:t>-drogie i utopijne rozwiązanie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Rozwiązanie?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527048"/>
            <a:ext cx="8858312" cy="4572000"/>
          </a:xfrm>
        </p:spPr>
        <p:txBody>
          <a:bodyPr/>
          <a:lstStyle/>
          <a:p>
            <a:r>
              <a:rPr lang="pl-PL" sz="2400" dirty="0" err="1" smtClean="0"/>
              <a:t>Cyberprzestępczość</a:t>
            </a:r>
            <a:r>
              <a:rPr lang="pl-PL" sz="2400" dirty="0" smtClean="0"/>
              <a:t> jest niedoceniana (vide kazus irański)</a:t>
            </a:r>
          </a:p>
          <a:p>
            <a:r>
              <a:rPr lang="pl-PL" sz="2400" dirty="0" smtClean="0"/>
              <a:t>Problem pogłębia się, </a:t>
            </a:r>
            <a:r>
              <a:rPr lang="pl-PL" sz="2400" dirty="0" smtClean="0">
                <a:solidFill>
                  <a:srgbClr val="FFFF00"/>
                </a:solidFill>
              </a:rPr>
              <a:t>skala zjawiska rośnie z roku na rok</a:t>
            </a:r>
          </a:p>
          <a:p>
            <a:r>
              <a:rPr lang="pl-PL" sz="2400" dirty="0" smtClean="0"/>
              <a:t>Koniecznie wyższe zainteresowanie </a:t>
            </a:r>
            <a:r>
              <a:rPr lang="pl-PL" sz="2400" dirty="0" err="1" smtClean="0"/>
              <a:t>cyberprzestępczością</a:t>
            </a:r>
            <a:endParaRPr lang="pl-PL" sz="2400" dirty="0" smtClean="0"/>
          </a:p>
          <a:p>
            <a:r>
              <a:rPr lang="pl-PL" sz="2400" dirty="0" smtClean="0">
                <a:solidFill>
                  <a:srgbClr val="FFFF00"/>
                </a:solidFill>
              </a:rPr>
              <a:t>Potrzebna współpraca międzynarodowa </a:t>
            </a:r>
            <a:r>
              <a:rPr lang="pl-PL" sz="2400" dirty="0" smtClean="0"/>
              <a:t>w celu ujednolicenia prawa internetowego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„Uczciwość nie potrzebuje anonimowości”</a:t>
            </a:r>
          </a:p>
          <a:p>
            <a:r>
              <a:rPr lang="pl-PL" sz="2400" dirty="0" smtClean="0"/>
              <a:t>Ścieżki resocjalizacji – zamiana </a:t>
            </a:r>
            <a:r>
              <a:rPr lang="pl-PL" sz="2400" dirty="0" err="1" smtClean="0"/>
              <a:t>„blac</a:t>
            </a:r>
            <a:r>
              <a:rPr lang="pl-PL" sz="2400" dirty="0" smtClean="0"/>
              <a:t>k </a:t>
            </a:r>
            <a:r>
              <a:rPr lang="pl-PL" sz="2400" dirty="0" err="1" smtClean="0"/>
              <a:t>hats</a:t>
            </a:r>
            <a:r>
              <a:rPr lang="pl-PL" sz="2400" dirty="0" smtClean="0"/>
              <a:t>” w „</a:t>
            </a:r>
            <a:r>
              <a:rPr lang="pl-PL" sz="2400" dirty="0" err="1" smtClean="0"/>
              <a:t>white</a:t>
            </a:r>
            <a:r>
              <a:rPr lang="pl-PL" sz="2400" dirty="0" smtClean="0"/>
              <a:t> </a:t>
            </a:r>
            <a:r>
              <a:rPr lang="pl-PL" sz="2400" dirty="0" err="1" smtClean="0"/>
              <a:t>hats</a:t>
            </a:r>
            <a:r>
              <a:rPr lang="pl-PL" sz="2400" dirty="0" smtClean="0"/>
              <a:t>”?</a:t>
            </a:r>
          </a:p>
          <a:p>
            <a:r>
              <a:rPr lang="pl-PL" sz="2400" dirty="0" smtClean="0"/>
              <a:t>Prawnik-informatyk?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Pytania i wnioski: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43050"/>
            <a:ext cx="8929750" cy="44559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	Definicja kryminalistyki wg Prof. Tadeusza </a:t>
            </a:r>
            <a:r>
              <a:rPr lang="pl-PL" dirty="0" err="1" smtClean="0"/>
              <a:t>Hanauska</a:t>
            </a:r>
            <a:r>
              <a:rPr lang="pl-PL" dirty="0" smtClean="0"/>
              <a:t>:</a:t>
            </a:r>
          </a:p>
          <a:p>
            <a:pPr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Nauka o taktycznych zasadach i sposobach oraz </a:t>
            </a:r>
            <a:br>
              <a:rPr lang="pl-PL" dirty="0" smtClean="0"/>
            </a:br>
            <a:r>
              <a:rPr lang="pl-PL" dirty="0" smtClean="0"/>
              <a:t>o technicznych metodach i środkach rozpoznawania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/>
              <a:t>i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wykrywania prawnie określonych, ujemnych zjawisk społecznych, a w szczególności przestępstw i ich sprawców oraz udowadniania istnienia lub braku związku pomiędzy osobami i zdarzeniami; </a:t>
            </a:r>
            <a:r>
              <a:rPr lang="pl-PL" dirty="0" smtClean="0"/>
              <a:t>a także zapobiegania przestępstwom i innym niekorzystnym, lecz prawnie relewantnym zjawiskom. Nauka ta zajmuje się również strategią przewidywania i przyszłego rozpoznawania oraz zwalczania tych zjawisk, zwłaszcza poprzez zapobieganie ich powstawaniu i rozwojowi.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571528"/>
            <a:ext cx="85344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Dlaczego zajmujemy się </a:t>
            </a:r>
            <a:r>
              <a:rPr lang="pl-PL" dirty="0" err="1" smtClean="0"/>
              <a:t>cyberprzestępczością</a:t>
            </a:r>
            <a:r>
              <a:rPr lang="pl-PL" dirty="0" smtClean="0"/>
              <a:t> również na kryminalistyce?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2285992"/>
            <a:ext cx="77806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7200" dirty="0" smtClean="0"/>
              <a:t>Dziękuję za uwagę!</a:t>
            </a:r>
          </a:p>
          <a:p>
            <a:pPr algn="ctr"/>
            <a:endParaRPr lang="pl-PL" sz="7200" dirty="0" smtClean="0"/>
          </a:p>
          <a:p>
            <a:pPr algn="ctr"/>
            <a:r>
              <a:rPr lang="pl-PL" sz="3600" dirty="0" smtClean="0"/>
              <a:t>http://chomikuj.pl/Cvasyoo</a:t>
            </a:r>
            <a:endParaRPr lang="pl-PL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929058" y="1285860"/>
          <a:ext cx="198483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57158" y="928670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28596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Kiedy </a:t>
            </a:r>
            <a:r>
              <a:rPr lang="pl-PL" sz="3600" dirty="0" err="1" smtClean="0"/>
              <a:t>internet</a:t>
            </a:r>
            <a:r>
              <a:rPr lang="pl-PL" sz="3600" dirty="0" smtClean="0"/>
              <a:t> staje się niebezpieczny?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f8a5a493894ed2f4213878e8fea98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858048" cy="616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Cenzura </a:t>
            </a:r>
            <a:r>
              <a:rPr lang="pl-PL" sz="3600" dirty="0" err="1" smtClean="0"/>
              <a:t>internetu</a:t>
            </a:r>
            <a:r>
              <a:rPr lang="pl-PL" sz="3600" dirty="0" smtClean="0"/>
              <a:t> na świecie</a:t>
            </a:r>
            <a:endParaRPr lang="pl-PL" sz="3600" dirty="0"/>
          </a:p>
        </p:txBody>
      </p:sp>
      <p:pic>
        <p:nvPicPr>
          <p:cNvPr id="3" name="Obraz 2" descr="800px-Internet_blackhol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29046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643050"/>
            <a:ext cx="7572428" cy="478634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pl-PL" sz="3200" b="1" dirty="0" smtClean="0"/>
              <a:t>Przestępstwa w wirtualnej przestrzeni:</a:t>
            </a:r>
          </a:p>
          <a:p>
            <a:pPr>
              <a:buNone/>
            </a:pPr>
            <a:endParaRPr lang="pl-PL" sz="3200" b="1" dirty="0" smtClean="0"/>
          </a:p>
          <a:p>
            <a:r>
              <a:rPr lang="pl-PL" sz="2800" dirty="0" smtClean="0"/>
              <a:t>„pospolite”, dokonywane jednak przy użyciu sprzętu komputerowego oraz sieci internetowej (pedofilia, groźby, handel dobrami zabronionymi przez prawo, zlecenia, </a:t>
            </a:r>
            <a:r>
              <a:rPr lang="pl-PL" sz="2800" dirty="0" err="1" smtClean="0"/>
              <a:t>stalking</a:t>
            </a:r>
            <a:r>
              <a:rPr lang="pl-PL" sz="2800" dirty="0" smtClean="0"/>
              <a:t>)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typowo komputerowe (</a:t>
            </a:r>
            <a:r>
              <a:rPr lang="pl-PL" sz="2800" dirty="0" err="1" smtClean="0"/>
              <a:t>cyberprzestępstwa</a:t>
            </a:r>
            <a:r>
              <a:rPr lang="pl-PL" sz="2800" dirty="0" smtClean="0"/>
              <a:t>)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5344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Systematyka przestępstw popełnianych </a:t>
            </a:r>
            <a:br>
              <a:rPr lang="pl-PL" dirty="0" smtClean="0"/>
            </a:br>
            <a:r>
              <a:rPr lang="pl-PL" dirty="0" smtClean="0"/>
              <a:t>w Internecie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000" dirty="0" smtClean="0"/>
              <a:t>	Słowo </a:t>
            </a:r>
            <a:r>
              <a:rPr lang="pl-PL" sz="2000" dirty="0"/>
              <a:t>„</a:t>
            </a:r>
            <a:r>
              <a:rPr lang="pl-PL" sz="2000" dirty="0">
                <a:solidFill>
                  <a:srgbClr val="FFFF00"/>
                </a:solidFill>
              </a:rPr>
              <a:t>hacker</a:t>
            </a:r>
            <a:r>
              <a:rPr lang="pl-PL" sz="2000" dirty="0"/>
              <a:t>” wiążemy z wyrazem „</a:t>
            </a:r>
            <a:r>
              <a:rPr lang="pl-PL" sz="2000" dirty="0" err="1"/>
              <a:t>hack</a:t>
            </a:r>
            <a:r>
              <a:rPr lang="pl-PL" sz="2000" dirty="0"/>
              <a:t>”, którego powszechnie używa się w znaczeniu „rąbać”, ale które występuje także w żargonie studentów z </a:t>
            </a:r>
            <a:r>
              <a:rPr lang="pl-PL" sz="2000" dirty="0" smtClean="0"/>
              <a:t>Uniwersytetu w </a:t>
            </a:r>
            <a:r>
              <a:rPr lang="pl-PL" sz="2000" dirty="0"/>
              <a:t>Massachusetts i oznacza tyle, co „poprawiać”. </a:t>
            </a:r>
            <a:endParaRPr lang="pl-PL" sz="2000" dirty="0" smtClean="0"/>
          </a:p>
          <a:p>
            <a:pPr algn="just">
              <a:buNone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FF00"/>
                </a:solidFill>
              </a:rPr>
              <a:t>	</a:t>
            </a:r>
            <a:r>
              <a:rPr lang="pl-PL" sz="2400" dirty="0" err="1" smtClean="0">
                <a:solidFill>
                  <a:srgbClr val="FFFF00"/>
                </a:solidFill>
              </a:rPr>
              <a:t>Hacking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/>
              <a:t>to pojęcie neutralne, oznacza pozyskiwanie informacji, rozwijanie umiejętności, </a:t>
            </a:r>
            <a:r>
              <a:rPr lang="pl-PL" sz="2400" dirty="0" smtClean="0">
                <a:solidFill>
                  <a:srgbClr val="FFFF00"/>
                </a:solidFill>
              </a:rPr>
              <a:t>profesjonalizację </a:t>
            </a:r>
            <a:r>
              <a:rPr lang="pl-PL" sz="2400" dirty="0" err="1" smtClean="0">
                <a:solidFill>
                  <a:srgbClr val="FFFF00"/>
                </a:solidFill>
              </a:rPr>
              <a:t>internetu</a:t>
            </a:r>
            <a:r>
              <a:rPr lang="pl-PL" sz="2400" dirty="0" smtClean="0">
                <a:solidFill>
                  <a:srgbClr val="FFFF00"/>
                </a:solidFill>
              </a:rPr>
              <a:t>.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Hacking</a:t>
            </a:r>
            <a:r>
              <a:rPr lang="pl-PL" dirty="0" smtClean="0"/>
              <a:t> - etymologia</a:t>
            </a:r>
            <a:endParaRPr lang="pl-PL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14818"/>
            <a:ext cx="1905000" cy="19050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57686" y="4429132"/>
            <a:ext cx="3521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dirty="0" err="1"/>
              <a:t>Glider</a:t>
            </a:r>
            <a:r>
              <a:rPr lang="pl-PL" dirty="0"/>
              <a:t> – godło hackerów, posługiwanie się nim oznacza sympatię dla hackerów, ich stylu życia oraz wartości.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28600" y="914400"/>
            <a:ext cx="4648200" cy="426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White </a:t>
            </a:r>
            <a:r>
              <a:rPr lang="pl-PL" sz="2000" dirty="0" err="1" smtClean="0">
                <a:solidFill>
                  <a:schemeClr val="bg1"/>
                </a:solidFill>
              </a:rPr>
              <a:t>hats</a:t>
            </a:r>
            <a:r>
              <a:rPr lang="pl-PL" sz="2000" dirty="0" smtClean="0">
                <a:solidFill>
                  <a:schemeClr val="bg1"/>
                </a:solidFill>
              </a:rPr>
              <a:t> – hackerzy, 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 których działania i cele 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   są zgodne z prawem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886200" y="914400"/>
            <a:ext cx="4648200" cy="419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pl-PL" sz="2000" dirty="0"/>
              <a:t> </a:t>
            </a:r>
            <a:r>
              <a:rPr lang="pl-PL" sz="2000" dirty="0" smtClean="0"/>
              <a:t>	</a:t>
            </a:r>
          </a:p>
          <a:p>
            <a:pPr algn="just"/>
            <a:r>
              <a:rPr lang="pl-PL" sz="2000" dirty="0" smtClean="0">
                <a:solidFill>
                  <a:srgbClr val="FFFF00"/>
                </a:solidFill>
              </a:rPr>
              <a:t>	</a:t>
            </a:r>
            <a:r>
              <a:rPr lang="pl-PL" sz="2000" dirty="0" smtClean="0"/>
              <a:t>Black </a:t>
            </a:r>
            <a:r>
              <a:rPr lang="pl-PL" sz="2000" dirty="0" err="1" smtClean="0"/>
              <a:t>hats</a:t>
            </a:r>
            <a:r>
              <a:rPr lang="pl-PL" sz="2000" dirty="0" smtClean="0"/>
              <a:t> – hackerzy, </a:t>
            </a:r>
          </a:p>
          <a:p>
            <a:pPr algn="just"/>
            <a:r>
              <a:rPr lang="pl-PL" sz="2000" dirty="0" smtClean="0"/>
              <a:t>	którzy łamią prawo; </a:t>
            </a:r>
          </a:p>
          <a:p>
            <a:pPr algn="just"/>
            <a:r>
              <a:rPr lang="pl-PL" sz="2000" dirty="0" smtClean="0"/>
              <a:t>	ich metodyka oraz cele </a:t>
            </a:r>
          </a:p>
          <a:p>
            <a:pPr algn="just"/>
            <a:r>
              <a:rPr lang="pl-PL" sz="2000" dirty="0" smtClean="0"/>
              <a:t>	naruszają dobra </a:t>
            </a:r>
          </a:p>
          <a:p>
            <a:pPr algn="just"/>
            <a:r>
              <a:rPr lang="pl-PL" sz="2000" dirty="0" smtClean="0"/>
              <a:t>	chronione przez prawo</a:t>
            </a:r>
          </a:p>
          <a:p>
            <a:pPr algn="ctr"/>
            <a:r>
              <a:rPr lang="pl-PL" sz="2000" dirty="0" smtClean="0"/>
              <a:t> </a:t>
            </a:r>
            <a:endParaRPr lang="pl-PL" dirty="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4495799" y="3048000"/>
            <a:ext cx="45719" cy="1952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9600" y="304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800" dirty="0"/>
              <a:t>Podział ze względu na kryterium etyczne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00364" y="5143512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solidFill>
                  <a:srgbClr val="FFFF00"/>
                </a:solidFill>
              </a:rPr>
              <a:t>Gray </a:t>
            </a:r>
            <a:r>
              <a:rPr lang="pl-PL" sz="2000" dirty="0" err="1">
                <a:solidFill>
                  <a:srgbClr val="FFFF00"/>
                </a:solidFill>
              </a:rPr>
              <a:t>hats</a:t>
            </a:r>
            <a:r>
              <a:rPr lang="pl-PL" sz="2000" dirty="0">
                <a:solidFill>
                  <a:srgbClr val="FFFF00"/>
                </a:solidFill>
              </a:rPr>
              <a:t> – hackerzy, którzy działają na granicy prawa. Przełamują zabezpieczenia, ale nie wyrządzają </a:t>
            </a:r>
            <a:r>
              <a:rPr lang="pl-PL" sz="2000" dirty="0" smtClean="0">
                <a:solidFill>
                  <a:srgbClr val="FFFF00"/>
                </a:solidFill>
              </a:rPr>
              <a:t>krzywdy</a:t>
            </a:r>
            <a:endParaRPr lang="pl-PL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</TotalTime>
  <Words>917</Words>
  <Application>Microsoft Office PowerPoint</Application>
  <PresentationFormat>Pokaz na ekranie (4:3)</PresentationFormat>
  <Paragraphs>277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Papier</vt:lpstr>
      <vt:lpstr>Jakub Kwaśnik</vt:lpstr>
      <vt:lpstr>Slajd 2</vt:lpstr>
      <vt:lpstr>    Dlaczego zajmujemy się cyberprzestępczością również na kryminalistyce?</vt:lpstr>
      <vt:lpstr>Slajd 4</vt:lpstr>
      <vt:lpstr>Slajd 5</vt:lpstr>
      <vt:lpstr>Slajd 6</vt:lpstr>
      <vt:lpstr>Systematyka przestępstw popełnianych  w Internecie</vt:lpstr>
      <vt:lpstr>Hacking - etymologia</vt:lpstr>
      <vt:lpstr>Slajd 9</vt:lpstr>
      <vt:lpstr>System wartości w środowisku hackerów</vt:lpstr>
      <vt:lpstr>Slajd 11</vt:lpstr>
      <vt:lpstr>Kim są Anonymous?</vt:lpstr>
      <vt:lpstr>Kim są Anonimowi?</vt:lpstr>
      <vt:lpstr>Rodzaje ataków cyberprzestępczych</vt:lpstr>
      <vt:lpstr>Slajd 15</vt:lpstr>
      <vt:lpstr>Slajd 16</vt:lpstr>
      <vt:lpstr>Jak groźny może być atak cyberprzestępczy?</vt:lpstr>
      <vt:lpstr>Słynne akcje Anonymous: 2009 - 2011</vt:lpstr>
      <vt:lpstr>Słynne akcje Anonymous: 2009 - 2011</vt:lpstr>
      <vt:lpstr>Cyberarmie i cyberwojny</vt:lpstr>
      <vt:lpstr>Statystyki policyjne</vt:lpstr>
      <vt:lpstr>Największy problem: Kto?</vt:lpstr>
      <vt:lpstr>Kto?</vt:lpstr>
      <vt:lpstr>Tendencje w innych krajach: Niemcy</vt:lpstr>
      <vt:lpstr>Tendencje w innych krajach: Finlandia</vt:lpstr>
      <vt:lpstr>Gdzie?</vt:lpstr>
      <vt:lpstr>Polska</vt:lpstr>
      <vt:lpstr>Rozwiązanie?</vt:lpstr>
      <vt:lpstr>Pytania i wnioski: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Jakub Kwaśnik</dc:title>
  <dc:creator>Kwasu</dc:creator>
  <cp:lastModifiedBy>Kwasu</cp:lastModifiedBy>
  <cp:revision>128</cp:revision>
  <dcterms:created xsi:type="dcterms:W3CDTF">2010-04-12T15:22:49Z</dcterms:created>
  <dcterms:modified xsi:type="dcterms:W3CDTF">2012-11-26T13:18:38Z</dcterms:modified>
</cp:coreProperties>
</file>